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0"/>
    <p:restoredTop sz="94715"/>
  </p:normalViewPr>
  <p:slideViewPr>
    <p:cSldViewPr snapToGrid="0">
      <p:cViewPr>
        <p:scale>
          <a:sx n="121" d="100"/>
          <a:sy n="121" d="100"/>
        </p:scale>
        <p:origin x="8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675C-0579-31B6-7868-3D806F3AB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211F3-639D-C1E0-45AC-9965FC5E3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0114-8B38-4C5E-01A3-87BDFF19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9BBD-35A7-2873-14FD-A51A07CE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ADF54-94E6-C56C-0D56-4A6EC884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0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5AC5-B614-8EF4-07D3-F63EB1A0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9B03F-E976-C488-4F8B-68E21B806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DCD19-7C49-39E9-63EF-AEF575F1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D557-8147-17FB-3DCC-0544932B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9809-555A-CD63-91FB-2A5CB3B0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23DDB-CA14-F7AD-8C45-CAA1D8E8C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BCF0A-8808-55D9-BA72-65A5443BE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3F819-D1AF-1098-A88E-D4D7D0DA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4A1B-74FE-6116-9CE6-A2786B3C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09CD0-330E-1C90-56DB-B4D6DC1D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C749-208E-74FE-A35C-70AC98C1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2CAE-D86A-0AB5-9514-4D84667AB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356E1-FB46-A53A-467E-F85441F5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93DC2-EAAD-C899-FD7F-73EA8A86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3C46-121C-971E-728C-02171714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7D72-2779-CE99-17B2-AE689ADC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3D1C-C933-18B2-5503-DDC08F61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7C6C6-D0AD-7DBF-5BE6-4E13F77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ECD57-E44E-0886-EFD4-75EA48C8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2E8-6D2F-FCAD-3C5A-649E96E4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1163-606A-FCD9-5426-67936C68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9D3E-52A1-6D11-62B4-3BA5E6052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AED12-C036-7EFF-BADA-336A1647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95C52-45E1-FD6C-60FF-B12B4684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CFFC6-01EA-DF06-B47C-5A6CDED2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505F5-8B1E-A165-A6D7-A4FFBB2C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2D84-4901-7870-3495-785A8A4B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D5B99-7F7D-0986-CC36-83D35517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159EF-DB71-6FF9-8905-CA95876B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65FC2-324E-FD41-D631-2660F2B78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7E273-BBC1-0292-9674-D5B95C90C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919ED-4F84-985A-4442-AECC927B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9FF9B-022C-4EC8-332C-3A65F7EB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69363-CF2B-DD40-D708-41CAAE10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9AAC-DD68-29D7-9C26-411158DE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DDA00-CF2F-8D60-7AEC-D15E848A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B0399-28FE-5808-30B4-CDFF3382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5E03D-5169-A49C-A0A2-74A925B4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5A9F1-CAD6-3611-A550-67DF3DB8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7F2E3-BFF5-29C7-6496-4BAB57DF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F517-B104-79A6-FF66-CB33055E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EC32-D067-701E-38FD-279DE755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FF47-2FDE-92A2-8CA1-730C3172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5643D-915E-9488-CB04-8FDFB15B6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ED698-28C2-CE50-3BC2-B29BCDBE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33928-2A7F-53E1-6691-6DFB3A5E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5DD1E-8B16-A9F6-CFBE-F352052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36AA-132D-E3C4-485E-86A71AFB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DAF73-5E07-E014-FB21-6424E94C1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D3CF6-3A13-0298-ADF1-B3CA9C50D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E4C0F-F545-F154-E3D2-7F08BA30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F5913-46A0-F538-7224-EE05B1D7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B1454-8757-CDFA-FC2E-B99020F3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7C363-2C02-738D-674B-23903EDE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A8890-0CAC-42A3-3072-5B17FC64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A43D4-9DB0-8091-3272-E88231A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C650B7-EF6A-594A-8E01-65C60DB43C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FE54-5EBA-28A5-F6F3-A06839013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BF7C-F08E-D011-70E3-D83B4ED1C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B8B71-A9BB-7B4E-BD7B-F3A6AB02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2806-E84F-43E2-4126-61B530AFD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UniCast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A Unified Multimodal Prompting Framework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Time Series Forecasting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0913-E1BA-19DA-082F-208D493C6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Submitted to AAAI 2026</a:t>
            </a:r>
          </a:p>
        </p:txBody>
      </p:sp>
    </p:spTree>
    <p:extLst>
      <p:ext uri="{BB962C8B-B14F-4D97-AF65-F5344CB8AC3E}">
        <p14:creationId xmlns:p14="http://schemas.microsoft.com/office/powerpoint/2010/main" val="85265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8D99A-8C8B-BABF-41FD-A35436F6E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92CD9-186F-1417-9BB7-5863FB0D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Datasets</a:t>
            </a:r>
          </a:p>
        </p:txBody>
      </p:sp>
      <p:pic>
        <p:nvPicPr>
          <p:cNvPr id="5" name="Content Placeholder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0E0D4C7-6AB6-06E3-CB3D-3364397C5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0" y="1977572"/>
            <a:ext cx="12168859" cy="42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F60B9-9819-73EE-8086-13E3E53F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E50C6-B4D2-1474-9D4E-4074FC17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pic>
        <p:nvPicPr>
          <p:cNvPr id="5" name="Content Placeholder 4" descr="A screenshot of a graph&#10;&#10;AI-generated content may be incorrect.">
            <a:extLst>
              <a:ext uri="{FF2B5EF4-FFF2-40B4-BE49-F238E27FC236}">
                <a16:creationId xmlns:a16="http://schemas.microsoft.com/office/drawing/2014/main" id="{ACB584F7-C5CB-5E45-1A7D-A433584E7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00" y="1963940"/>
            <a:ext cx="11769600" cy="41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8E615-BA66-A358-A1DE-5B627703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2D542-D6D6-6FA5-A6E9-2D56AC0C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Ablation Study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009317-BF9C-C1FF-44B7-109594830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551" y="1426403"/>
            <a:ext cx="8960898" cy="5421343"/>
          </a:xfrm>
          <a:prstGeom prst="rect">
            <a:avLst/>
          </a:prstGeom>
        </p:spPr>
      </p:pic>
      <p:pic>
        <p:nvPicPr>
          <p:cNvPr id="5" name="Content Placeholder 4" descr="A diagram of a process&#10;&#10;AI-generated content may be incorrect.">
            <a:extLst>
              <a:ext uri="{FF2B5EF4-FFF2-40B4-BE49-F238E27FC236}">
                <a16:creationId xmlns:a16="http://schemas.microsoft.com/office/drawing/2014/main" id="{C9480DCF-6065-7F03-7B90-6E2DAB25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8" t="2434" r="7771" b="29161"/>
          <a:stretch>
            <a:fillRect/>
          </a:stretch>
        </p:blipFill>
        <p:spPr>
          <a:xfrm>
            <a:off x="8583386" y="66839"/>
            <a:ext cx="3608614" cy="13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8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CF721-BE31-FDDD-3E35-D9842A0E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A8AE4-98AA-8B6E-F668-B3D02B2D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to apply soft prompts?</a:t>
            </a:r>
          </a:p>
        </p:txBody>
      </p:sp>
      <p:pic>
        <p:nvPicPr>
          <p:cNvPr id="5" name="Content Placeholder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54BDEBE-6AE6-46FA-8F5C-E75BC8A89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273" y="1675227"/>
            <a:ext cx="798945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04D9C-C258-0299-A528-207B9CA2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CFF0F-A22F-1147-6311-E35203EA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Ablation Studies</a:t>
            </a:r>
          </a:p>
        </p:txBody>
      </p:sp>
      <p:pic>
        <p:nvPicPr>
          <p:cNvPr id="5" name="Content Placeholder 4" descr="A graph of a graph&#10;&#10;AI-generated content may be incorrect.">
            <a:extLst>
              <a:ext uri="{FF2B5EF4-FFF2-40B4-BE49-F238E27FC236}">
                <a16:creationId xmlns:a16="http://schemas.microsoft.com/office/drawing/2014/main" id="{FFA664B5-4789-0F9C-1BC0-23E82BA5D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249" y="1599027"/>
            <a:ext cx="5185502" cy="51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66113-8735-A383-4918-5E94B494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7F8BF-B738-28C1-A915-2E2FC58F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pic>
        <p:nvPicPr>
          <p:cNvPr id="5" name="Content Placeholder 4" descr="A graph with colored lines and text&#10;&#10;AI-generated content may be incorrect.">
            <a:extLst>
              <a:ext uri="{FF2B5EF4-FFF2-40B4-BE49-F238E27FC236}">
                <a16:creationId xmlns:a16="http://schemas.microsoft.com/office/drawing/2014/main" id="{30ADA87B-B972-B1EB-2A4E-A1BC83C89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56" y="2102998"/>
            <a:ext cx="11436288" cy="36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8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6E086-8000-0A27-EECD-9F7D8DCA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Motivations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B19C17-BE01-AF8D-E1A7-1449DB1D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multimodal information from a timeseries data to improve downstream performance</a:t>
            </a:r>
          </a:p>
          <a:p>
            <a:endParaRPr lang="en-US" dirty="0"/>
          </a:p>
          <a:p>
            <a:r>
              <a:rPr lang="en-US" dirty="0"/>
              <a:t>Use soft prompting for parameter efficient model tuning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1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4BE96-FA7C-51A2-6876-B149FFA8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Recap: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TimesFM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Content Placeholder 24" descr="A diagram of a block diagram&#10;&#10;AI-generated content may be incorrect.">
            <a:extLst>
              <a:ext uri="{FF2B5EF4-FFF2-40B4-BE49-F238E27FC236}">
                <a16:creationId xmlns:a16="http://schemas.microsoft.com/office/drawing/2014/main" id="{FF55DBB3-6A12-0DAD-23EC-E53853EE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007" y="1577256"/>
            <a:ext cx="9051985" cy="5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6549B-4287-D665-649B-2201A2BFE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2D6BC3-292B-E22D-6DDB-929A3F3A2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83E7-18D0-30C0-1222-82D8B232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prompt tuning?</a:t>
            </a:r>
          </a:p>
        </p:txBody>
      </p:sp>
      <p:pic>
        <p:nvPicPr>
          <p:cNvPr id="8" name="Content Placeholder 7" descr="A diagram of two people&#10;&#10;AI-generated content may be incorrect.">
            <a:extLst>
              <a:ext uri="{FF2B5EF4-FFF2-40B4-BE49-F238E27FC236}">
                <a16:creationId xmlns:a16="http://schemas.microsoft.com/office/drawing/2014/main" id="{05E532F7-8FBE-F216-DAF4-BB97982B9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30" y="1675227"/>
            <a:ext cx="97109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3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C3199-1E02-B0A3-8480-E0762262C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00819-D426-F94A-56D5-8AF87716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prompt tuning?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diagram of a chef&#10;&#10;AI-generated content may be incorrect.">
            <a:extLst>
              <a:ext uri="{FF2B5EF4-FFF2-40B4-BE49-F238E27FC236}">
                <a16:creationId xmlns:a16="http://schemas.microsoft.com/office/drawing/2014/main" id="{39A300CC-FCB4-BCBE-94A0-9D353D45E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799" y="1675227"/>
            <a:ext cx="878840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F6AFB-5BD8-E792-9B2C-E2366C66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F6E92-02FA-EA2E-E111-789BE843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prompt tuning?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diagram of a response&#10;&#10;AI-generated content may be incorrect.">
            <a:extLst>
              <a:ext uri="{FF2B5EF4-FFF2-40B4-BE49-F238E27FC236}">
                <a16:creationId xmlns:a16="http://schemas.microsoft.com/office/drawing/2014/main" id="{29E18380-BDB0-BD3C-EBF5-9A898D27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154779"/>
            <a:ext cx="10905066" cy="3435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871FA-2F36-0ECE-DD21-CDB845948F7A}"/>
              </a:ext>
            </a:extLst>
          </p:cNvPr>
          <p:cNvSpPr txBox="1"/>
          <p:nvPr/>
        </p:nvSpPr>
        <p:spPr>
          <a:xfrm>
            <a:off x="9231086" y="4898572"/>
            <a:ext cx="2480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1: </a:t>
            </a:r>
            <a:r>
              <a:rPr lang="en-US" b="1" dirty="0">
                <a:solidFill>
                  <a:srgbClr val="FF0000"/>
                </a:solidFill>
              </a:rPr>
              <a:t>Hard Prompt</a:t>
            </a:r>
          </a:p>
          <a:p>
            <a:r>
              <a:rPr lang="en-US" dirty="0"/>
              <a:t>Option 2: </a:t>
            </a:r>
            <a:r>
              <a:rPr lang="en-US" b="1" dirty="0">
                <a:solidFill>
                  <a:srgbClr val="0070C0"/>
                </a:solidFill>
              </a:rPr>
              <a:t>Fine-tuning</a:t>
            </a:r>
          </a:p>
          <a:p>
            <a:r>
              <a:rPr lang="en-US" dirty="0"/>
              <a:t>Option 3: </a:t>
            </a:r>
            <a:r>
              <a:rPr lang="en-US" b="1" dirty="0">
                <a:solidFill>
                  <a:srgbClr val="00B050"/>
                </a:solidFill>
              </a:rPr>
              <a:t>Soft prompt</a:t>
            </a:r>
          </a:p>
        </p:txBody>
      </p:sp>
    </p:spTree>
    <p:extLst>
      <p:ext uri="{BB962C8B-B14F-4D97-AF65-F5344CB8AC3E}">
        <p14:creationId xmlns:p14="http://schemas.microsoft.com/office/powerpoint/2010/main" val="275455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94620-0CA6-F254-5DB7-649556F8E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E0C34-12C8-311D-6525-711C60C3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Fine-tuning VS. Prompt tuning</a:t>
            </a:r>
          </a:p>
        </p:txBody>
      </p:sp>
      <p:pic>
        <p:nvPicPr>
          <p:cNvPr id="4" name="Content Placeholder 3" descr="A diagram of a model function&#10;&#10;AI-generated content may be incorrect.">
            <a:extLst>
              <a:ext uri="{FF2B5EF4-FFF2-40B4-BE49-F238E27FC236}">
                <a16:creationId xmlns:a16="http://schemas.microsoft.com/office/drawing/2014/main" id="{9D40B4F8-00F3-E94F-3E4D-CD4DD92C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59469"/>
            <a:ext cx="10905066" cy="4225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730BB-0103-AB34-829A-97BABF651D44}"/>
              </a:ext>
            </a:extLst>
          </p:cNvPr>
          <p:cNvSpPr txBox="1"/>
          <p:nvPr/>
        </p:nvSpPr>
        <p:spPr>
          <a:xfrm>
            <a:off x="11070677" y="6642556"/>
            <a:ext cx="955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credit: IBM</a:t>
            </a:r>
          </a:p>
        </p:txBody>
      </p:sp>
    </p:spTree>
    <p:extLst>
      <p:ext uri="{BB962C8B-B14F-4D97-AF65-F5344CB8AC3E}">
        <p14:creationId xmlns:p14="http://schemas.microsoft.com/office/powerpoint/2010/main" val="113475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3A108-9603-FA77-CD54-6FF0B4D2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37C70-FA79-A515-B1D4-37A7E6B0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UniCast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diagram of a process&#10;&#10;AI-generated content may be incorrect.">
            <a:extLst>
              <a:ext uri="{FF2B5EF4-FFF2-40B4-BE49-F238E27FC236}">
                <a16:creationId xmlns:a16="http://schemas.microsoft.com/office/drawing/2014/main" id="{ACC09B4E-BB32-57A2-A8BB-C15F50CA1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7" y="1599027"/>
            <a:ext cx="10852586" cy="4965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2C5BA-1ADA-814A-118B-78EFD50408B5}"/>
              </a:ext>
            </a:extLst>
          </p:cNvPr>
          <p:cNvSpPr txBox="1"/>
          <p:nvPr/>
        </p:nvSpPr>
        <p:spPr>
          <a:xfrm>
            <a:off x="2221365" y="263466"/>
            <a:ext cx="7881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Unified Multimodal Prompting Framework for Time Series Forecasting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453B1-20E9-8242-36E0-608C2098F5D9}"/>
              </a:ext>
            </a:extLst>
          </p:cNvPr>
          <p:cNvSpPr txBox="1"/>
          <p:nvPr/>
        </p:nvSpPr>
        <p:spPr>
          <a:xfrm>
            <a:off x="4310742" y="1839686"/>
            <a:ext cx="109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CLIP/BLIP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D836B-81E0-B19F-B594-0CAEAD784399}"/>
              </a:ext>
            </a:extLst>
          </p:cNvPr>
          <p:cNvSpPr txBox="1"/>
          <p:nvPr/>
        </p:nvSpPr>
        <p:spPr>
          <a:xfrm>
            <a:off x="2741743" y="3320536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QWEN2/Llama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DB1C5-9B18-034E-9979-050F14CED026}"/>
              </a:ext>
            </a:extLst>
          </p:cNvPr>
          <p:cNvSpPr txBox="1"/>
          <p:nvPr/>
        </p:nvSpPr>
        <p:spPr>
          <a:xfrm>
            <a:off x="9138507" y="4648593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Timer/Chronos</a:t>
            </a:r>
          </a:p>
        </p:txBody>
      </p:sp>
    </p:spTree>
    <p:extLst>
      <p:ext uri="{BB962C8B-B14F-4D97-AF65-F5344CB8AC3E}">
        <p14:creationId xmlns:p14="http://schemas.microsoft.com/office/powerpoint/2010/main" val="360130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B5A29-F752-7EE9-459C-6C4D5B1F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1D05-2911-DDFA-158A-955BC458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1244943" cy="788761"/>
          </a:xfrm>
        </p:spPr>
        <p:txBody>
          <a:bodyPr/>
          <a:lstStyle/>
          <a:p>
            <a:r>
              <a:rPr lang="en-US" dirty="0"/>
              <a:t>Visualizing prompt tuning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DD40AC-B1D9-F1CE-880F-ABE8F5CD0809}"/>
              </a:ext>
            </a:extLst>
          </p:cNvPr>
          <p:cNvSpPr/>
          <p:nvPr/>
        </p:nvSpPr>
        <p:spPr>
          <a:xfrm>
            <a:off x="1807023" y="2313218"/>
            <a:ext cx="3113315" cy="2503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0C00F9-8DE7-94BB-CBF9-643EE44F1850}"/>
              </a:ext>
            </a:extLst>
          </p:cNvPr>
          <p:cNvSpPr/>
          <p:nvPr/>
        </p:nvSpPr>
        <p:spPr>
          <a:xfrm>
            <a:off x="1807022" y="3429000"/>
            <a:ext cx="3113315" cy="2503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F8BFF5-48C5-32B7-A4FF-D6FDA6120523}"/>
              </a:ext>
            </a:extLst>
          </p:cNvPr>
          <p:cNvSpPr/>
          <p:nvPr/>
        </p:nvSpPr>
        <p:spPr>
          <a:xfrm>
            <a:off x="1807025" y="4592235"/>
            <a:ext cx="3113315" cy="2503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B56915-174C-3394-304C-88BD0A69FA3A}"/>
              </a:ext>
            </a:extLst>
          </p:cNvPr>
          <p:cNvSpPr/>
          <p:nvPr/>
        </p:nvSpPr>
        <p:spPr>
          <a:xfrm>
            <a:off x="1807022" y="5564056"/>
            <a:ext cx="3113315" cy="2503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7B76A-BE8B-87EA-0744-C000AEB40CAD}"/>
              </a:ext>
            </a:extLst>
          </p:cNvPr>
          <p:cNvCxnSpPr/>
          <p:nvPr/>
        </p:nvCxnSpPr>
        <p:spPr>
          <a:xfrm>
            <a:off x="3363681" y="4958878"/>
            <a:ext cx="0" cy="54428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C4152E-B3BC-2874-041F-97028139EC98}"/>
                  </a:ext>
                </a:extLst>
              </p:cNvPr>
              <p:cNvSpPr txBox="1"/>
              <p:nvPr/>
            </p:nvSpPr>
            <p:spPr>
              <a:xfrm>
                <a:off x="2585839" y="1193016"/>
                <a:ext cx="1555682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𝑡𝑜𝑘𝑒𝑛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C4152E-B3BC-2874-041F-97028139E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839" y="1193016"/>
                <a:ext cx="1555682" cy="280526"/>
              </a:xfrm>
              <a:prstGeom prst="rect">
                <a:avLst/>
              </a:prstGeom>
              <a:blipFill>
                <a:blip r:embed="rId2"/>
                <a:stretch>
                  <a:fillRect l="-3252" t="-4348" r="-569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853F7B-8009-F919-B17A-42F7A00C22A5}"/>
                  </a:ext>
                </a:extLst>
              </p:cNvPr>
              <p:cNvSpPr txBox="1"/>
              <p:nvPr/>
            </p:nvSpPr>
            <p:spPr>
              <a:xfrm>
                <a:off x="3206201" y="1700677"/>
                <a:ext cx="314958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853F7B-8009-F919-B17A-42F7A00C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01" y="1700677"/>
                <a:ext cx="314958" cy="280526"/>
              </a:xfrm>
              <a:prstGeom prst="rect">
                <a:avLst/>
              </a:prstGeom>
              <a:blipFill>
                <a:blip r:embed="rId3"/>
                <a:stretch>
                  <a:fillRect l="-15385" r="-38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59B904-91CE-4BDE-2CA6-9CFF7C83BA4A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3363680" y="1473542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BB7671-B3FD-2122-1E98-D97A95816F3D}"/>
              </a:ext>
            </a:extLst>
          </p:cNvPr>
          <p:cNvCxnSpPr/>
          <p:nvPr/>
        </p:nvCxnSpPr>
        <p:spPr>
          <a:xfrm>
            <a:off x="3363680" y="2040112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25A1A2-5A1E-9F03-1DE1-12719FAD1AC8}"/>
                  </a:ext>
                </a:extLst>
              </p:cNvPr>
              <p:cNvSpPr txBox="1"/>
              <p:nvPr/>
            </p:nvSpPr>
            <p:spPr>
              <a:xfrm>
                <a:off x="2706032" y="2839262"/>
                <a:ext cx="1315296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25A1A2-5A1E-9F03-1DE1-12719FAD1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32" y="2839262"/>
                <a:ext cx="1315296" cy="280526"/>
              </a:xfrm>
              <a:prstGeom prst="rect">
                <a:avLst/>
              </a:prstGeom>
              <a:blipFill>
                <a:blip r:embed="rId4"/>
                <a:stretch>
                  <a:fillRect l="-3846" r="-67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2D9081-716E-C70E-AB56-4C61ACEB291C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 flipH="1">
            <a:off x="3363680" y="2563590"/>
            <a:ext cx="1" cy="275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CBC28-A78F-DEA5-6FC4-8C6415A58B09}"/>
              </a:ext>
            </a:extLst>
          </p:cNvPr>
          <p:cNvCxnSpPr/>
          <p:nvPr/>
        </p:nvCxnSpPr>
        <p:spPr>
          <a:xfrm>
            <a:off x="3363680" y="3165832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70D788-4176-3044-30E4-2315D824B048}"/>
                  </a:ext>
                </a:extLst>
              </p:cNvPr>
              <p:cNvSpPr txBox="1"/>
              <p:nvPr/>
            </p:nvSpPr>
            <p:spPr>
              <a:xfrm>
                <a:off x="2706032" y="3988656"/>
                <a:ext cx="1320233" cy="278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70D788-4176-3044-30E4-2315D824B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32" y="3988656"/>
                <a:ext cx="1320233" cy="278794"/>
              </a:xfrm>
              <a:prstGeom prst="rect">
                <a:avLst/>
              </a:prstGeom>
              <a:blipFill>
                <a:blip r:embed="rId5"/>
                <a:stretch>
                  <a:fillRect l="-3846" t="-4348" r="-67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74D5F0-99A6-C102-82FE-1DF21C89DB4A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363681" y="3712984"/>
            <a:ext cx="2468" cy="275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665C4D-4C47-D042-5BCB-31F214A28FB0}"/>
              </a:ext>
            </a:extLst>
          </p:cNvPr>
          <p:cNvCxnSpPr/>
          <p:nvPr/>
        </p:nvCxnSpPr>
        <p:spPr>
          <a:xfrm>
            <a:off x="3363680" y="4315226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CC81A2-6D09-B83D-709E-A0E48FBD5AED}"/>
                  </a:ext>
                </a:extLst>
              </p:cNvPr>
              <p:cNvSpPr txBox="1"/>
              <p:nvPr/>
            </p:nvSpPr>
            <p:spPr>
              <a:xfrm>
                <a:off x="2605294" y="6155988"/>
                <a:ext cx="1520353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CC81A2-6D09-B83D-709E-A0E48FBD5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94" y="6155988"/>
                <a:ext cx="1520353" cy="336887"/>
              </a:xfrm>
              <a:prstGeom prst="rect">
                <a:avLst/>
              </a:prstGeom>
              <a:blipFill>
                <a:blip r:embed="rId6"/>
                <a:stretch>
                  <a:fillRect l="-2479" r="-578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FFE185-B11D-8ABF-46DE-8B03D8CF6BF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365471" y="5875320"/>
            <a:ext cx="0" cy="280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77FFEC0-507E-7DE2-6AFB-D26093EA425F}"/>
              </a:ext>
            </a:extLst>
          </p:cNvPr>
          <p:cNvSpPr txBox="1"/>
          <p:nvPr/>
        </p:nvSpPr>
        <p:spPr>
          <a:xfrm>
            <a:off x="701016" y="2230943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5C64B-64B7-26D2-0FD8-14ABBF92C5F1}"/>
              </a:ext>
            </a:extLst>
          </p:cNvPr>
          <p:cNvSpPr txBox="1"/>
          <p:nvPr/>
        </p:nvSpPr>
        <p:spPr>
          <a:xfrm>
            <a:off x="754960" y="3368436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B7771C-1B59-9871-3F3C-56671F51A3C5}"/>
              </a:ext>
            </a:extLst>
          </p:cNvPr>
          <p:cNvSpPr txBox="1"/>
          <p:nvPr/>
        </p:nvSpPr>
        <p:spPr>
          <a:xfrm>
            <a:off x="701016" y="455449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D90A0B-F2F0-4EE1-1235-9F39F5AB8AC8}"/>
              </a:ext>
            </a:extLst>
          </p:cNvPr>
          <p:cNvSpPr txBox="1"/>
          <p:nvPr/>
        </p:nvSpPr>
        <p:spPr>
          <a:xfrm>
            <a:off x="701016" y="5517461"/>
            <a:ext cx="82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j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C0CE0A4-F91A-EBD7-705E-4562FD9DADD5}"/>
              </a:ext>
            </a:extLst>
          </p:cNvPr>
          <p:cNvSpPr/>
          <p:nvPr/>
        </p:nvSpPr>
        <p:spPr>
          <a:xfrm>
            <a:off x="8275863" y="2311205"/>
            <a:ext cx="3113315" cy="2503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5B5183-F74B-F628-B560-126F476EB3E0}"/>
              </a:ext>
            </a:extLst>
          </p:cNvPr>
          <p:cNvSpPr/>
          <p:nvPr/>
        </p:nvSpPr>
        <p:spPr>
          <a:xfrm>
            <a:off x="8275862" y="3426987"/>
            <a:ext cx="3113315" cy="2503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0CBA325-5A1F-81B8-7836-B879503D597E}"/>
              </a:ext>
            </a:extLst>
          </p:cNvPr>
          <p:cNvSpPr/>
          <p:nvPr/>
        </p:nvSpPr>
        <p:spPr>
          <a:xfrm>
            <a:off x="8275865" y="4590222"/>
            <a:ext cx="3113315" cy="2503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D8EC9B6-1881-6990-5DEE-D89450D6A042}"/>
              </a:ext>
            </a:extLst>
          </p:cNvPr>
          <p:cNvSpPr/>
          <p:nvPr/>
        </p:nvSpPr>
        <p:spPr>
          <a:xfrm>
            <a:off x="8275862" y="5562043"/>
            <a:ext cx="3113315" cy="2503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1D8D5C-0D76-B068-FC14-ACAD2339D1A1}"/>
              </a:ext>
            </a:extLst>
          </p:cNvPr>
          <p:cNvCxnSpPr/>
          <p:nvPr/>
        </p:nvCxnSpPr>
        <p:spPr>
          <a:xfrm>
            <a:off x="9832521" y="4956865"/>
            <a:ext cx="0" cy="54428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22A8C7-6098-1C8F-C497-5294E1B55BC2}"/>
                  </a:ext>
                </a:extLst>
              </p:cNvPr>
              <p:cNvSpPr txBox="1"/>
              <p:nvPr/>
            </p:nvSpPr>
            <p:spPr>
              <a:xfrm>
                <a:off x="9054679" y="1191003"/>
                <a:ext cx="1555682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𝑡𝑜𝑘𝑒𝑛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22A8C7-6098-1C8F-C497-5294E1B55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679" y="1191003"/>
                <a:ext cx="1555682" cy="280526"/>
              </a:xfrm>
              <a:prstGeom prst="rect">
                <a:avLst/>
              </a:prstGeom>
              <a:blipFill>
                <a:blip r:embed="rId7"/>
                <a:stretch>
                  <a:fillRect l="-3226" r="-48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D8ACB6-EDE4-D1EA-818A-32E58CEE26C3}"/>
                  </a:ext>
                </a:extLst>
              </p:cNvPr>
              <p:cNvSpPr txBox="1"/>
              <p:nvPr/>
            </p:nvSpPr>
            <p:spPr>
              <a:xfrm>
                <a:off x="9675041" y="1698664"/>
                <a:ext cx="314958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D8ACB6-EDE4-D1EA-818A-32E58CEE2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041" y="1698664"/>
                <a:ext cx="314958" cy="280526"/>
              </a:xfrm>
              <a:prstGeom prst="rect">
                <a:avLst/>
              </a:prstGeom>
              <a:blipFill>
                <a:blip r:embed="rId8"/>
                <a:stretch>
                  <a:fillRect l="-15385" r="-769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D1D860-CBE3-BF66-0694-7FD44E3D1A45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>
            <a:off x="9832520" y="1471529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0D4241C-4E65-A55F-D6F6-747DD38B0E44}"/>
              </a:ext>
            </a:extLst>
          </p:cNvPr>
          <p:cNvCxnSpPr/>
          <p:nvPr/>
        </p:nvCxnSpPr>
        <p:spPr>
          <a:xfrm>
            <a:off x="9832520" y="2038099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F2BDE-2BAE-2153-1AC1-F6E26A326907}"/>
                  </a:ext>
                </a:extLst>
              </p:cNvPr>
              <p:cNvSpPr txBox="1"/>
              <p:nvPr/>
            </p:nvSpPr>
            <p:spPr>
              <a:xfrm>
                <a:off x="8926084" y="2843806"/>
                <a:ext cx="1812869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([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F2BDE-2BAE-2153-1AC1-F6E26A326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84" y="2843806"/>
                <a:ext cx="1812869" cy="280526"/>
              </a:xfrm>
              <a:prstGeom prst="rect">
                <a:avLst/>
              </a:prstGeom>
              <a:blipFill>
                <a:blip r:embed="rId9"/>
                <a:stretch>
                  <a:fillRect l="-2778" t="-4348" r="-486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2F0777-D25F-D991-A751-9DEDD55CA454}"/>
              </a:ext>
            </a:extLst>
          </p:cNvPr>
          <p:cNvCxnSpPr>
            <a:cxnSpLocks/>
            <a:stCxn id="30" idx="2"/>
            <a:endCxn id="39" idx="0"/>
          </p:cNvCxnSpPr>
          <p:nvPr/>
        </p:nvCxnSpPr>
        <p:spPr>
          <a:xfrm flipH="1">
            <a:off x="9832519" y="2561577"/>
            <a:ext cx="2" cy="282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0A3D7A-B37C-5A4F-13E1-6D6AED679E14}"/>
              </a:ext>
            </a:extLst>
          </p:cNvPr>
          <p:cNvCxnSpPr/>
          <p:nvPr/>
        </p:nvCxnSpPr>
        <p:spPr>
          <a:xfrm>
            <a:off x="9832520" y="3163819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F4C27E-7DE5-591C-423C-2503B514A1BF}"/>
                  </a:ext>
                </a:extLst>
              </p:cNvPr>
              <p:cNvSpPr txBox="1"/>
              <p:nvPr/>
            </p:nvSpPr>
            <p:spPr>
              <a:xfrm>
                <a:off x="8926084" y="3986208"/>
                <a:ext cx="1822743" cy="279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([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F4C27E-7DE5-591C-423C-2503B514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84" y="3986208"/>
                <a:ext cx="1822743" cy="279115"/>
              </a:xfrm>
              <a:prstGeom prst="rect">
                <a:avLst/>
              </a:prstGeom>
              <a:blipFill>
                <a:blip r:embed="rId10"/>
                <a:stretch>
                  <a:fillRect l="-2759" t="-4348" r="-41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C0EC7DB-4D38-AFD5-1BA4-D4944D4A4220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9832519" y="3756669"/>
            <a:ext cx="4937" cy="229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8F56380-AAC1-3D40-6E84-4EC357634A6D}"/>
              </a:ext>
            </a:extLst>
          </p:cNvPr>
          <p:cNvCxnSpPr/>
          <p:nvPr/>
        </p:nvCxnSpPr>
        <p:spPr>
          <a:xfrm>
            <a:off x="9832520" y="4313213"/>
            <a:ext cx="0" cy="22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CFC838-287A-3FF8-111F-7B8EBA56DA86}"/>
                  </a:ext>
                </a:extLst>
              </p:cNvPr>
              <p:cNvSpPr txBox="1"/>
              <p:nvPr/>
            </p:nvSpPr>
            <p:spPr>
              <a:xfrm>
                <a:off x="8834346" y="6155988"/>
                <a:ext cx="2014719" cy="336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([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CFC838-287A-3FF8-111F-7B8EBA56D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346" y="6155988"/>
                <a:ext cx="2014719" cy="336887"/>
              </a:xfrm>
              <a:prstGeom prst="rect">
                <a:avLst/>
              </a:prstGeom>
              <a:blipFill>
                <a:blip r:embed="rId11"/>
                <a:stretch>
                  <a:fillRect l="-1875" r="-37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DE1602-E228-EF40-E23D-0DB72084C7C7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9832519" y="5884780"/>
            <a:ext cx="9187" cy="271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97CCC91-9768-F371-01F6-9686537417DA}"/>
              </a:ext>
            </a:extLst>
          </p:cNvPr>
          <p:cNvSpPr txBox="1"/>
          <p:nvPr/>
        </p:nvSpPr>
        <p:spPr>
          <a:xfrm>
            <a:off x="7169856" y="222893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6CD2E-E1AC-0B68-9FE8-08F54EB0F9F4}"/>
              </a:ext>
            </a:extLst>
          </p:cNvPr>
          <p:cNvSpPr txBox="1"/>
          <p:nvPr/>
        </p:nvSpPr>
        <p:spPr>
          <a:xfrm>
            <a:off x="7188175" y="3366423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A364A9-8D3C-22F8-14B3-CDCD9C207C4C}"/>
              </a:ext>
            </a:extLst>
          </p:cNvPr>
          <p:cNvSpPr txBox="1"/>
          <p:nvPr/>
        </p:nvSpPr>
        <p:spPr>
          <a:xfrm>
            <a:off x="7169856" y="4552477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5183E8-F5E7-D2E9-F728-0E1155B6A029}"/>
              </a:ext>
            </a:extLst>
          </p:cNvPr>
          <p:cNvSpPr txBox="1"/>
          <p:nvPr/>
        </p:nvSpPr>
        <p:spPr>
          <a:xfrm>
            <a:off x="7169856" y="5515448"/>
            <a:ext cx="82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FFD886-9C48-90CB-4419-8F72A1C60FE5}"/>
                  </a:ext>
                </a:extLst>
              </p:cNvPr>
              <p:cNvSpPr txBox="1"/>
              <p:nvPr/>
            </p:nvSpPr>
            <p:spPr>
              <a:xfrm>
                <a:off x="6657453" y="1015675"/>
                <a:ext cx="1958164" cy="33688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FFD886-9C48-90CB-4419-8F72A1C60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53" y="1015675"/>
                <a:ext cx="1958164" cy="336887"/>
              </a:xfrm>
              <a:prstGeom prst="rect">
                <a:avLst/>
              </a:prstGeom>
              <a:blipFill>
                <a:blip r:embed="rId12"/>
                <a:stretch>
                  <a:fillRect l="-1923" r="-3846" b="-206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F573F0-4B05-11FD-E15A-F93770CE4E5A}"/>
              </a:ext>
            </a:extLst>
          </p:cNvPr>
          <p:cNvCxnSpPr/>
          <p:nvPr/>
        </p:nvCxnSpPr>
        <p:spPr>
          <a:xfrm>
            <a:off x="6302829" y="1331266"/>
            <a:ext cx="0" cy="516160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2D72941-1302-8954-7B41-8B3F06A42232}"/>
              </a:ext>
            </a:extLst>
          </p:cNvPr>
          <p:cNvSpPr txBox="1"/>
          <p:nvPr/>
        </p:nvSpPr>
        <p:spPr>
          <a:xfrm>
            <a:off x="346222" y="1230328"/>
            <a:ext cx="8744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2A67F6-6B39-728E-7C1B-7CB3030C78BD}"/>
              </a:ext>
            </a:extLst>
          </p:cNvPr>
          <p:cNvSpPr txBox="1"/>
          <p:nvPr/>
        </p:nvSpPr>
        <p:spPr>
          <a:xfrm>
            <a:off x="9464951" y="272541"/>
            <a:ext cx="22908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 prompt tuning</a:t>
            </a:r>
          </a:p>
        </p:txBody>
      </p:sp>
    </p:spTree>
    <p:extLst>
      <p:ext uri="{BB962C8B-B14F-4D97-AF65-F5344CB8AC3E}">
        <p14:creationId xmlns:p14="http://schemas.microsoft.com/office/powerpoint/2010/main" val="425834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200</Words>
  <Application>Microsoft Macintosh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Office Theme</vt:lpstr>
      <vt:lpstr>UniCast: A Unified Multimodal Prompting Framework for Time Series Forecasting</vt:lpstr>
      <vt:lpstr>Motivations</vt:lpstr>
      <vt:lpstr>Recap: TimesFM</vt:lpstr>
      <vt:lpstr>What is prompt tuning?</vt:lpstr>
      <vt:lpstr>What is prompt tuning?</vt:lpstr>
      <vt:lpstr>What is prompt tuning?</vt:lpstr>
      <vt:lpstr>Fine-tuning VS. Prompt tuning</vt:lpstr>
      <vt:lpstr>UniCast</vt:lpstr>
      <vt:lpstr>Visualizing prompt tuning</vt:lpstr>
      <vt:lpstr>Datasets</vt:lpstr>
      <vt:lpstr>Results</vt:lpstr>
      <vt:lpstr>Ablation Study</vt:lpstr>
      <vt:lpstr>Where to apply soft prompts?</vt:lpstr>
      <vt:lpstr>More Ablation Studies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8</cp:revision>
  <dcterms:created xsi:type="dcterms:W3CDTF">2025-10-08T03:17:08Z</dcterms:created>
  <dcterms:modified xsi:type="dcterms:W3CDTF">2025-10-09T23:26:59Z</dcterms:modified>
</cp:coreProperties>
</file>