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97"/>
    <p:restoredTop sz="96245"/>
  </p:normalViewPr>
  <p:slideViewPr>
    <p:cSldViewPr snapToGrid="0">
      <p:cViewPr>
        <p:scale>
          <a:sx n="122" d="100"/>
          <a:sy n="122" d="100"/>
        </p:scale>
        <p:origin x="32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9:09:57.30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9:17:16.55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56 70 24122,'-4'-1'0,"2"-6"225,0-8-225,2-4 76,-1 2-76,-4 7 38,-5 11-38,-2 9 114,2 11-114,3 5 0,5 4 0,1-2 0,1-8 0,0-4 0,0-6 0,2-3 0,1-3 0,3-2 0,5-4 0,2-8 0,3-10 0,-1-7 0,-5-1 0,-6 9 0,-7 8 0,-6 7 0,-7 6 0,-1 4 0,5 5 0,6 0 0,6-5 0,0-2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9:24:58.65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7 24575,'57'0'0,"33"0"0,-38 0 0,4 0 0,27 0 0,0 0 0,-32 0 0,-2 0 0,13 0 0,-3 0 0,7 0 0,0 0 0,4 0 0,-4 0 0,-7 0 0,4 0 0,-2 0 0,5 0 0,-2 0 0,-1 0 0,-2 0 0,2 0 0,-3 0 0,-6 0 0,-11 0 0,-13 0 0,-10 0 0,-8 0 0,-2 0 0,-2 0 0,0 0 0,-1 0 0,-7-2 0,-18 1 0,8-1 0,-11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9:25:00.31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0 24575,'35'0'0,"22"0"0,38 0 0,-37 0 0,3 0 0,1 0 0,0 0 0,-9 0 0,-2 0 0,25 0 0,-26 0 0,-18 0 0,-5 0 0,-8 0 0,-2 0 0,-5 0 0,-5 0 0,-3 0 0,-4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9:25:09.48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 24575,'19'0'0,"16"0"0,18 0 0,-7 0 0,13 0 0,11 0 0,19 0 0,9 0 0,-3 0 0,-11 0 0,-2 0 0,-8 0 0,8 0 0,5 0 0,13 0 0,2 0 0,-8 0 0,-18 0 0,-7 0 0,-12 0 0,36 0 0,-27 0 0,-18 0 0,-15 0 0,-13 0 0,-7 0 0,-6 0 0,1 0 0,-1 0 0,-3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9:25:15.24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0 24575,'25'0'0,"27"0"0,46 0 0,-27 0 0,6 0 0,11 0 0,4 0 0,4 0 0,1 0 0,-2 0 0,0 0 0,-7 1 0,-3 1 0,-7 0 0,-2 2 0,-7-1 0,-4 2 0,33 4 0,-25-4 0,-26-1 0,-10-2 0,0 1 0,0-1 0,3-2 0,-3 0 0,1 0 0,-1 0 0,1 0 0,5 0 0,7 0 0,5 0 0,6 0 0,-5 2 0,-8 1 0,-10-1 0,-8 0 0,-3-2 0,-5 0 0,-4 0 0,-5 0 0,-3 0 0,-2 0 0,0 0 0,1 0 0,1 0 0,0 0 0,0 0 0,0 0 0,4 0 0,12 0 0,16 0 0,18-4 0,14-4 0,3 0 0,-12 1 0,-15 4 0,-17 3 0,-13 0 0,-6 0 0,-9 0 0,-2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9:30:47.46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1 622 24575,'26'0'0,"-3"0"0,59 38 0,-52-26 0,38 30 0,-59-33 0,-2-1 0,1-2 0,-1-6 0,0-4 0,0-1 0,3-5 0,4 0 0,9-2 0,12-4 0,11-2 0,8-2 0,-2-1 0,-5 2 0,-7 1 0,-9 1 0,-4-1 0,-2-1 0,-6 3 0,-1 3 0,-3 2 0,-1 1 0,1-1 0,2 1 0,0 0 0,-1 2 0,2-1 0,-1 1 0,1-1 0,0 3 0,-1 0 0,-2 2 0,1 2 0,-1 0 0,3 2 0,2 0 0,2 0 0,0 0 0,-2 0 0,-5 0 0,0 0 0,1 0 0,1 0 0,4 0 0,4 2 0,1 1 0,1-1 0,5 0 0,2-2 0,11 0 0,7 0 0,5 0 0,3 0 0,-1-6 0,-1-6 0,-3-6 0,-2-7 0,-13 4 0,-4-1 0,-8 3 0,-3 1 0,1 0 0,-2 0 0,0 0 0,-5 1 0,1 0 0,-5 3 0,-2 1 0,-2 0 0,1-3 0,7-5 0,7-4 0,3 0 0,0 4 0,-6 7 0,-5 5 0,-4 6 0,-3 2 0,-2 1 0,0 0 0,3 0 0,8 0 0,12 0 0,12 0 0,9 2 0,2 2 0,-4 4 0,-3 7 0,1 4 0,-1 4 0,6 0 0,-5-5 0,-4-2 0,-4-5 0,-1 1 0,2 1 0,1 0 0,-1-1 0,-4 0 0,-3 1 0,-5-1 0,-3 2 0,-5-1 0,-5-2 0,-14-4 0,-1-3 0,-8-4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DE128-05D6-BEE3-F5C5-8C99CA423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7E250-DCDD-7108-6F1C-FD9484876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F28BD-33A1-C907-276A-960BECFEE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8532-60F5-BF42-85C1-E2F85ECAC649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97998-E571-F7B2-E590-34188A2F7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011D5-70BD-8C9A-B7F2-D68491358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B9E8-3988-F644-BA7A-FEA573E5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6DEF8-84E9-99AB-1172-5FEBC68AE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284FB-E9C9-1450-0401-D1FD4AEB9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FA594-8E07-4ADD-C74A-96294BC6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8532-60F5-BF42-85C1-E2F85ECAC649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7EA4C-CB96-B08E-B03D-5AD31535D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5AE84-3138-4B14-4FD6-3DD6DAC5B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B9E8-3988-F644-BA7A-FEA573E5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0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392C36-76E1-5C02-52D4-2548130CA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5E8F4-55E2-6A55-97FD-4B14A92FA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F46A8-FCF9-ED43-5592-55BE36AD9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8532-60F5-BF42-85C1-E2F85ECAC649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E6842-818B-E467-7E91-3C153FBF6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9471F-5C1E-A51E-DB71-44FC17C6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B9E8-3988-F644-BA7A-FEA573E5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0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1BF79-9767-BCF1-295B-85045993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7CD55-7F3B-2550-830F-CA83C8203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A99B4-4157-E16F-A556-380519E33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8532-60F5-BF42-85C1-E2F85ECAC649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503D9-5D00-9FC7-BC09-EBDE9EB5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9BFC4-8EB8-CEFE-41A7-B6A3B1C3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B9E8-3988-F644-BA7A-FEA573E5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6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93122-CC22-7819-488E-456F84A5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9D549-BC59-7927-FCE5-D32EF6550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FE88B-3CD1-4030-927D-4F3AF11C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8532-60F5-BF42-85C1-E2F85ECAC649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7B781-8BDC-C770-14DD-3C2137DD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CC392-2E7C-228A-22DE-7DC0F7A1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B9E8-3988-F644-BA7A-FEA573E5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4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402F-79DE-B4B8-2FD9-3ADB94C30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45724-D516-2DE9-C206-4FE6BEBEE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3E930-3CF1-FF67-3ECD-65E2BE3D3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5BECF-0A7D-58D5-8E00-F0BF8D61A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8532-60F5-BF42-85C1-E2F85ECAC649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0E810-2B4B-F7B5-DFE9-DB1B9D1DF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ABED5-1D71-1BDC-1F46-ABF9E4E6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B9E8-3988-F644-BA7A-FEA573E5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0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DE79-0E3F-707D-6F34-222B6FA8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3099F-26C7-AB0C-3AFC-ACD3ED38E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D4262-9248-BB31-8A66-DABC8B076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88CAF1-37EE-EE3C-166F-DAF786E80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4C118E-834A-718E-4F96-6F74EAC996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634C2-1B56-6396-03A5-1C6DC2911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8532-60F5-BF42-85C1-E2F85ECAC649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5D7511-6AAC-8B32-E2CD-370900D7F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FD72DF-D581-C3D3-12D7-46D8232D1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B9E8-3988-F644-BA7A-FEA573E5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0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9DB25-F1CB-DC98-B1B1-C0D43AEC5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FB0440-AD06-F797-6632-0E008386E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8532-60F5-BF42-85C1-E2F85ECAC649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F4681-25C4-8FF5-540C-B3B459C96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B929F5-8614-489E-7939-97EB0237F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B9E8-3988-F644-BA7A-FEA573E5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6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74EE3B-3378-2C13-966D-E1378524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8532-60F5-BF42-85C1-E2F85ECAC649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F40CD1-B3AD-E359-A860-826AFEF0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309C2-F787-A2C1-7A1A-51CC47BE6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B9E8-3988-F644-BA7A-FEA573E5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5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69A4-779E-74A7-10F5-FFDD7F6F1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A7CCC-F2F5-3EE2-1F56-C83EA5132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FFDC4-8253-DB92-3FC2-141583302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7BF5A-43A4-040C-00B7-4D1975C2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8532-60F5-BF42-85C1-E2F85ECAC649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FF642-D3EB-F45D-1768-4C3F8AC99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269F0-2942-4D9B-2BAA-5FB746E87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B9E8-3988-F644-BA7A-FEA573E5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7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1742D-10B3-7E96-C0D9-963DAF48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70D617-AE9C-5730-FE3D-7EEFAA4370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96087-4BB3-FA8D-6DED-FCCFC97C7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FF25-0164-D7CC-A256-0922B694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8532-60F5-BF42-85C1-E2F85ECAC649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589A3-90E6-B6F7-9ABC-58886F440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AF240-895A-F739-4F3C-C4F0C2F0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B9E8-3988-F644-BA7A-FEA573E5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8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408218-7327-A2FE-F13C-1DF6F06AA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4191F-3E71-62EE-FB6B-2F639F4B5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4DEB4-6D5E-89B2-58F5-B11146534E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658532-60F5-BF42-85C1-E2F85ECAC649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FFF62-0433-0B12-6FC0-EFC2D7C57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A7009-067E-5F87-92A8-48F6E78FF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A5B9E8-3988-F644-BA7A-FEA573E5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6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A0013-964A-9C46-CD3D-3F4789EF7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57" y="1214438"/>
            <a:ext cx="10831285" cy="23876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Chronos: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Learning the Language of Time Series (Nov 2024)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cited </a:t>
            </a:r>
            <a:r>
              <a:rPr lang="en-US" sz="16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times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﻿Chronos-2: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From Univariate to Universal Forecasting (Oct 2025)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cited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times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AEE15-A4D7-D449-A0B1-979446B100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﻿Abdul Fatir Ansari, Amazon AWS Lab</a:t>
            </a:r>
          </a:p>
        </p:txBody>
      </p:sp>
    </p:spTree>
    <p:extLst>
      <p:ext uri="{BB962C8B-B14F-4D97-AF65-F5344CB8AC3E}">
        <p14:creationId xmlns:p14="http://schemas.microsoft.com/office/powerpoint/2010/main" val="3914790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process&#10;&#10;AI-generated content may be incorrect.">
            <a:extLst>
              <a:ext uri="{FF2B5EF4-FFF2-40B4-BE49-F238E27FC236}">
                <a16:creationId xmlns:a16="http://schemas.microsoft.com/office/drawing/2014/main" id="{AD9B5225-C3E8-1E9F-D9EC-6D241B9FE1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8743" b="47973"/>
          <a:stretch>
            <a:fillRect/>
          </a:stretch>
        </p:blipFill>
        <p:spPr>
          <a:xfrm>
            <a:off x="1082565" y="1707931"/>
            <a:ext cx="5994717" cy="413657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6441220-79A9-8E6B-6ABB-106873787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389"/>
          </a:xfrm>
        </p:spPr>
        <p:txBody>
          <a:bodyPr/>
          <a:lstStyle/>
          <a:p>
            <a:r>
              <a:rPr lang="en-US" dirty="0"/>
              <a:t>Chronos</a:t>
            </a:r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1F34F-7CD0-0A74-A1A3-3828CDCBDF1F}"/>
              </a:ext>
            </a:extLst>
          </p:cNvPr>
          <p:cNvSpPr txBox="1"/>
          <p:nvPr/>
        </p:nvSpPr>
        <p:spPr>
          <a:xfrm rot="5400000">
            <a:off x="6786290" y="3014610"/>
            <a:ext cx="115388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City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40535-F60E-1F9B-0AD3-CEBF5133C363}"/>
              </a:ext>
            </a:extLst>
          </p:cNvPr>
          <p:cNvSpPr txBox="1"/>
          <p:nvPr/>
        </p:nvSpPr>
        <p:spPr>
          <a:xfrm rot="5400000">
            <a:off x="6786290" y="4233817"/>
            <a:ext cx="1153880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City 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5538AA-E57B-0C93-9F90-3C680CB6FCE7}"/>
              </a:ext>
            </a:extLst>
          </p:cNvPr>
          <p:cNvCxnSpPr/>
          <p:nvPr/>
        </p:nvCxnSpPr>
        <p:spPr>
          <a:xfrm flipV="1">
            <a:off x="6989379" y="1944414"/>
            <a:ext cx="882869" cy="67792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5BF3714-197C-2B05-6481-069101EE35B6}"/>
              </a:ext>
            </a:extLst>
          </p:cNvPr>
          <p:cNvSpPr txBox="1"/>
          <p:nvPr/>
        </p:nvSpPr>
        <p:spPr>
          <a:xfrm>
            <a:off x="7547896" y="1575082"/>
            <a:ext cx="277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Residential utility demand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D4D520-8267-F0B0-E996-C2B2A43F377B}"/>
              </a:ext>
            </a:extLst>
          </p:cNvPr>
          <p:cNvSpPr txBox="1"/>
          <p:nvPr/>
        </p:nvSpPr>
        <p:spPr>
          <a:xfrm>
            <a:off x="7872248" y="2098708"/>
            <a:ext cx="289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Commercial utility demand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29CEEF-A947-5347-0A43-A075A83B32FC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7033331" y="2283374"/>
            <a:ext cx="838917" cy="95155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754D767-D8A7-20E8-87A9-11377EB8A65C}"/>
              </a:ext>
            </a:extLst>
          </p:cNvPr>
          <p:cNvSpPr txBox="1"/>
          <p:nvPr/>
        </p:nvSpPr>
        <p:spPr>
          <a:xfrm>
            <a:off x="7672551" y="3340466"/>
            <a:ext cx="203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City 1 temperature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386DC8-579A-ADAF-4CF3-F382CE5C0A12}"/>
              </a:ext>
            </a:extLst>
          </p:cNvPr>
          <p:cNvCxnSpPr>
            <a:cxnSpLocks/>
          </p:cNvCxnSpPr>
          <p:nvPr/>
        </p:nvCxnSpPr>
        <p:spPr>
          <a:xfrm flipV="1">
            <a:off x="7056816" y="3555503"/>
            <a:ext cx="615735" cy="22181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3ED8E07-7569-8E97-0F26-5290FD3B0B7E}"/>
              </a:ext>
            </a:extLst>
          </p:cNvPr>
          <p:cNvSpPr txBox="1"/>
          <p:nvPr/>
        </p:nvSpPr>
        <p:spPr>
          <a:xfrm>
            <a:off x="7672551" y="3807693"/>
            <a:ext cx="277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Residential utility demand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C97763-0D37-63DF-9E73-726E20E90026}"/>
              </a:ext>
            </a:extLst>
          </p:cNvPr>
          <p:cNvSpPr txBox="1"/>
          <p:nvPr/>
        </p:nvSpPr>
        <p:spPr>
          <a:xfrm>
            <a:off x="7680122" y="4123126"/>
            <a:ext cx="289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Commercial utility demand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631A4D-3FF8-4F3F-4E8F-BEF5BE851679}"/>
              </a:ext>
            </a:extLst>
          </p:cNvPr>
          <p:cNvSpPr txBox="1"/>
          <p:nvPr/>
        </p:nvSpPr>
        <p:spPr>
          <a:xfrm>
            <a:off x="7761888" y="4802648"/>
            <a:ext cx="198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City 2temperature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99EBA66-8018-0167-75B2-D9FCB9073CD4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6964572" y="3972910"/>
            <a:ext cx="707979" cy="1944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34C9BDB-B2EC-3116-285B-1C8E12BE6CDE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7033331" y="4307792"/>
            <a:ext cx="646791" cy="10655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808BD4C-0D27-2F29-1082-79AF8CF2EDDF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7048858" y="4870462"/>
            <a:ext cx="713030" cy="11685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328A197-15A2-AB63-C86D-177224F9BB52}"/>
              </a:ext>
            </a:extLst>
          </p:cNvPr>
          <p:cNvSpPr txBox="1"/>
          <p:nvPr/>
        </p:nvSpPr>
        <p:spPr>
          <a:xfrm>
            <a:off x="7405373" y="5249973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humidity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373F1A-A3B3-F96B-AC2F-171314D26E6C}"/>
              </a:ext>
            </a:extLst>
          </p:cNvPr>
          <p:cNvSpPr txBox="1"/>
          <p:nvPr/>
        </p:nvSpPr>
        <p:spPr>
          <a:xfrm>
            <a:off x="7405373" y="5630058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Wind-speed</a:t>
            </a:r>
          </a:p>
        </p:txBody>
      </p:sp>
    </p:spTree>
    <p:extLst>
      <p:ext uri="{BB962C8B-B14F-4D97-AF65-F5344CB8AC3E}">
        <p14:creationId xmlns:p14="http://schemas.microsoft.com/office/powerpoint/2010/main" val="2191483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hart with red and blue ticks&#10;&#10;AI-generated content may be incorrect.">
            <a:extLst>
              <a:ext uri="{FF2B5EF4-FFF2-40B4-BE49-F238E27FC236}">
                <a16:creationId xmlns:a16="http://schemas.microsoft.com/office/drawing/2014/main" id="{6E68699D-F8A3-14A1-9461-DE1D407C9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056" y="1480482"/>
            <a:ext cx="10401887" cy="475659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56A3BE2-5B07-5CF5-3B7E-2BA640E3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389"/>
          </a:xfrm>
        </p:spPr>
        <p:txBody>
          <a:bodyPr/>
          <a:lstStyle/>
          <a:p>
            <a:r>
              <a:rPr lang="en-US" dirty="0"/>
              <a:t>Chronos</a:t>
            </a:r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90058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A33F5-0059-B728-595E-D9CD90BE0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7368"/>
            <a:ext cx="10515600" cy="4849595"/>
          </a:xfrm>
        </p:spPr>
        <p:txBody>
          <a:bodyPr/>
          <a:lstStyle/>
          <a:p>
            <a:r>
              <a:rPr lang="en-US" dirty="0"/>
              <a:t>Quantile head prediction:</a:t>
            </a:r>
          </a:p>
          <a:p>
            <a:endParaRPr lang="en-US" dirty="0"/>
          </a:p>
          <a:p>
            <a:r>
              <a:rPr lang="en-US" dirty="0"/>
              <a:t>Instead of predicting point estimates, Chronos2 predicts 41 quantile heads</a:t>
            </a:r>
          </a:p>
          <a:p>
            <a:endParaRPr lang="en-US" dirty="0"/>
          </a:p>
          <a:p>
            <a:r>
              <a:rPr lang="en-US" dirty="0"/>
              <a:t>For each target timeseries D, for each timestamp H, it generates 41 quantile heads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F59990E-A7FF-4ADE-D2C9-961B81804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389"/>
          </a:xfrm>
        </p:spPr>
        <p:txBody>
          <a:bodyPr/>
          <a:lstStyle/>
          <a:p>
            <a:r>
              <a:rPr lang="en-US" dirty="0"/>
              <a:t>Chronos</a:t>
            </a:r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23987C-B14F-27CD-AA4F-977195741E73}"/>
              </a:ext>
            </a:extLst>
          </p:cNvPr>
          <p:cNvSpPr txBox="1"/>
          <p:nvPr/>
        </p:nvSpPr>
        <p:spPr>
          <a:xfrm>
            <a:off x="4162096" y="488430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values  =   [  2k,    4k,   6k,   8k,   10k  ]</a:t>
            </a:r>
          </a:p>
          <a:p>
            <a:r>
              <a:rPr lang="en-US" dirty="0"/>
              <a:t>levels   =    [0.01, 0.1, 0.5, 0.9, 0.99]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5BEFAE-D017-1B7D-FC33-AAEC6C0BBA87}"/>
              </a:ext>
            </a:extLst>
          </p:cNvPr>
          <p:cNvSpPr txBox="1"/>
          <p:nvPr/>
        </p:nvSpPr>
        <p:spPr>
          <a:xfrm>
            <a:off x="5517931" y="4404145"/>
            <a:ext cx="2521844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1% chance demand&lt;2k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D71EE1-FC17-B225-3F8A-DBF8862E31D2}"/>
              </a:ext>
            </a:extLst>
          </p:cNvPr>
          <p:cNvCxnSpPr>
            <a:cxnSpLocks/>
          </p:cNvCxnSpPr>
          <p:nvPr/>
        </p:nvCxnSpPr>
        <p:spPr>
          <a:xfrm flipH="1">
            <a:off x="5633545" y="4773477"/>
            <a:ext cx="199696" cy="19750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number with numbers and symbols&#10;&#10;AI-generated content may be incorrect.">
            <a:extLst>
              <a:ext uri="{FF2B5EF4-FFF2-40B4-BE49-F238E27FC236}">
                <a16:creationId xmlns:a16="http://schemas.microsoft.com/office/drawing/2014/main" id="{655EF182-861D-FC9F-E62E-45775A227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71" y="5757570"/>
            <a:ext cx="5539390" cy="9496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395F3F-20DC-E238-CD75-7AC8F63CF50E}"/>
                  </a:ext>
                </a:extLst>
              </p:cNvPr>
              <p:cNvSpPr txBox="1"/>
              <p:nvPr/>
            </p:nvSpPr>
            <p:spPr>
              <a:xfrm>
                <a:off x="6377590" y="5891686"/>
                <a:ext cx="553939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For each quantile level 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, the model learns to output a value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p>
                        <m:r>
                          <a:rPr lang="ar-AE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ar-AE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 </a:t>
                </a:r>
                <a:r>
                  <a:rPr 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such that: </a:t>
                </a:r>
                <a:r>
                  <a:rPr lang="en-US" b="1" i="0" u="none" strike="noStrike" dirty="0">
                    <a:solidFill>
                      <a:srgbClr val="FF0000"/>
                    </a:solidFill>
                    <a:effectLst/>
                    <a:latin typeface="-webkit-standard"/>
                  </a:rPr>
                  <a:t>P</a:t>
                </a:r>
                <a14:m>
                  <m:oMath xmlns:m="http://schemas.openxmlformats.org/officeDocument/2006/math">
                    <m:r>
                      <a:rPr lang="en-US" b="1" i="0" u="none" strike="noStrik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u="none" strike="noStrik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b="1" i="1" u="none" strike="noStrik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1" i="1" u="none" strike="noStrike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1" i="1" u="none" strike="noStrike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u="none" strike="noStrike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p>
                        <m:r>
                          <a:rPr lang="en-US" b="1" i="1" u="none" strike="noStrike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𝒒</m:t>
                        </m:r>
                      </m:sup>
                    </m:sSup>
                    <m:r>
                      <a:rPr lang="en-US" b="1" i="1" u="none" strike="noStrik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≈ q</a:t>
                </a:r>
                <a:endParaRPr lang="en-US" b="1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395F3F-20DC-E238-CD75-7AC8F63CF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590" y="5891686"/>
                <a:ext cx="5539390" cy="646331"/>
              </a:xfrm>
              <a:prstGeom prst="rect">
                <a:avLst/>
              </a:prstGeom>
              <a:blipFill>
                <a:blip r:embed="rId3"/>
                <a:stretch>
                  <a:fillRect l="-915" t="-3774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060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test&#10;&#10;AI-generated content may be incorrect.">
            <a:extLst>
              <a:ext uri="{FF2B5EF4-FFF2-40B4-BE49-F238E27FC236}">
                <a16:creationId xmlns:a16="http://schemas.microsoft.com/office/drawing/2014/main" id="{E43F7511-B5B0-6428-C0CC-9309F59C1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3247" y="1335575"/>
            <a:ext cx="8745505" cy="5402629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D05CD89-0F63-F83D-BC68-868AB1E0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389"/>
          </a:xfrm>
        </p:spPr>
        <p:txBody>
          <a:bodyPr/>
          <a:lstStyle/>
          <a:p>
            <a:r>
              <a:rPr lang="en-US" dirty="0"/>
              <a:t>Chronos</a:t>
            </a:r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21175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5F020FC1-9245-8E2D-62D0-3AC5B8818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079" y="1387366"/>
            <a:ext cx="11483842" cy="501091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B1C971-4418-9852-4B52-1F1DDD00251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19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Chronos</a:t>
            </a:r>
            <a:r>
              <a:rPr lang="en-US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D53ADFE-1390-E35E-B2D1-342E03C476CF}"/>
                  </a:ext>
                </a:extLst>
              </p14:cNvPr>
              <p14:cNvContentPartPr/>
              <p14:nvPr/>
            </p14:nvContentPartPr>
            <p14:xfrm>
              <a:off x="9170636" y="2696959"/>
              <a:ext cx="1128960" cy="265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D53ADFE-1390-E35E-B2D1-342E03C476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64516" y="2690839"/>
                <a:ext cx="1141200" cy="27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6598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854DA-C2BC-7627-2369-56F1272BA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888FAF7-B07D-79B2-0CED-1DEFCC86062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19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Chronos</a:t>
            </a:r>
            <a:r>
              <a:rPr lang="en-US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A screenshot of a graph&#10;&#10;AI-generated content may be incorrect.">
            <a:extLst>
              <a:ext uri="{FF2B5EF4-FFF2-40B4-BE49-F238E27FC236}">
                <a16:creationId xmlns:a16="http://schemas.microsoft.com/office/drawing/2014/main" id="{2EADC175-5F07-ED3B-2D8D-B4151F589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857" y="1065436"/>
            <a:ext cx="8562286" cy="5693480"/>
          </a:xfrm>
        </p:spPr>
      </p:pic>
    </p:spTree>
    <p:extLst>
      <p:ext uri="{BB962C8B-B14F-4D97-AF65-F5344CB8AC3E}">
        <p14:creationId xmlns:p14="http://schemas.microsoft.com/office/powerpoint/2010/main" val="3467264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37147-89EF-207E-6AA1-7CC7C076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829"/>
            <a:ext cx="10515600" cy="849085"/>
          </a:xfrm>
        </p:spPr>
        <p:txBody>
          <a:bodyPr/>
          <a:lstStyle/>
          <a:p>
            <a:r>
              <a:rPr lang="en-US" dirty="0"/>
              <a:t>Chronos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BABAE-44D9-AB6B-B55D-F5AFBC699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314"/>
            <a:ext cx="10515600" cy="5442857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Zero-shot univariate forecaster (univariate input, univariate output)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Proposes two synthetic data generation algorithms: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TSMixup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Kernel Synth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Synthetic Data Generation using Gaussian Processes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Performs tokenization via quantization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Performs regression via classification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Dequantizes the predicted results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0DA06A2-562C-4653-774D-54B427B493A3}"/>
                  </a:ext>
                </a:extLst>
              </p14:cNvPr>
              <p14:cNvContentPartPr/>
              <p14:nvPr/>
            </p14:nvContentPartPr>
            <p14:xfrm>
              <a:off x="621716" y="1926199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0DA06A2-562C-4653-774D-54B427B493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596" y="1920079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5577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8F20B-C44C-8619-F805-B4EA14031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1CA0C-E1B2-691E-D4DD-7B56C1695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829"/>
            <a:ext cx="10515600" cy="849085"/>
          </a:xfrm>
        </p:spPr>
        <p:txBody>
          <a:bodyPr/>
          <a:lstStyle/>
          <a:p>
            <a:r>
              <a:rPr lang="en-US" dirty="0"/>
              <a:t>Chronos</a:t>
            </a:r>
          </a:p>
        </p:txBody>
      </p:sp>
      <p:pic>
        <p:nvPicPr>
          <p:cNvPr id="5" name="Content Placeholder 4" descr="A diagram of a language model&#10;&#10;AI-generated content may be incorrect.">
            <a:extLst>
              <a:ext uri="{FF2B5EF4-FFF2-40B4-BE49-F238E27FC236}">
                <a16:creationId xmlns:a16="http://schemas.microsoft.com/office/drawing/2014/main" id="{2D3851DD-9CAD-F1CC-A545-6EC81121B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755" y="1208088"/>
            <a:ext cx="9952490" cy="5443537"/>
          </a:xfrm>
        </p:spPr>
      </p:pic>
    </p:spTree>
    <p:extLst>
      <p:ext uri="{BB962C8B-B14F-4D97-AF65-F5344CB8AC3E}">
        <p14:creationId xmlns:p14="http://schemas.microsoft.com/office/powerpoint/2010/main" val="325608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EF3D2-4569-466C-2063-743E667D8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46E00-174A-8906-0B02-75F4B64C3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389"/>
          </a:xfrm>
        </p:spPr>
        <p:txBody>
          <a:bodyPr/>
          <a:lstStyle/>
          <a:p>
            <a:r>
              <a:rPr lang="en-US" dirty="0"/>
              <a:t>Chronos</a:t>
            </a:r>
          </a:p>
        </p:txBody>
      </p:sp>
      <p:pic>
        <p:nvPicPr>
          <p:cNvPr id="5" name="Content Placeholder 4" descr="A diagram of a language model&#10;&#10;AI-generated content may be incorrect.">
            <a:extLst>
              <a:ext uri="{FF2B5EF4-FFF2-40B4-BE49-F238E27FC236}">
                <a16:creationId xmlns:a16="http://schemas.microsoft.com/office/drawing/2014/main" id="{746C2CC2-9B54-B000-9F0A-CCC56E639B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6516" b="24805"/>
          <a:stretch>
            <a:fillRect/>
          </a:stretch>
        </p:blipFill>
        <p:spPr>
          <a:xfrm>
            <a:off x="284378" y="1284514"/>
            <a:ext cx="3332502" cy="40932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7645DD-2450-6D78-2D1C-4FD562D02647}"/>
              </a:ext>
            </a:extLst>
          </p:cNvPr>
          <p:cNvSpPr txBox="1"/>
          <p:nvPr/>
        </p:nvSpPr>
        <p:spPr>
          <a:xfrm>
            <a:off x="3832260" y="1058922"/>
            <a:ext cx="76037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 </a:t>
            </a:r>
            <a:r>
              <a:rPr lang="en-US" sz="1600" b="1" dirty="0"/>
              <a:t>Quantization</a:t>
            </a:r>
          </a:p>
          <a:p>
            <a:endParaRPr lang="en-US" sz="1600" dirty="0"/>
          </a:p>
          <a:p>
            <a:r>
              <a:rPr lang="en-US" sz="1600" dirty="0"/>
              <a:t>&lt;----- </a:t>
            </a:r>
            <a:r>
              <a:rPr lang="en-US" sz="1600" dirty="0">
                <a:solidFill>
                  <a:srgbClr val="FF0000"/>
                </a:solidFill>
              </a:rPr>
              <a:t>bin 1</a:t>
            </a:r>
            <a:r>
              <a:rPr lang="en-US" sz="1600" dirty="0"/>
              <a:t> -----&gt;|&lt;----- </a:t>
            </a:r>
            <a:r>
              <a:rPr lang="en-US" sz="1600" dirty="0">
                <a:solidFill>
                  <a:srgbClr val="FF0000"/>
                </a:solidFill>
              </a:rPr>
              <a:t>bin 2</a:t>
            </a:r>
            <a:r>
              <a:rPr lang="en-US" sz="1600" dirty="0"/>
              <a:t> -----&gt;|&lt;----- </a:t>
            </a:r>
            <a:r>
              <a:rPr lang="en-US" sz="1600" dirty="0">
                <a:solidFill>
                  <a:srgbClr val="FF0000"/>
                </a:solidFill>
              </a:rPr>
              <a:t>bin 3</a:t>
            </a:r>
            <a:r>
              <a:rPr lang="en-US" sz="1600" dirty="0"/>
              <a:t> -----&gt;|&lt;----- </a:t>
            </a:r>
            <a:r>
              <a:rPr lang="en-US" sz="1600" dirty="0">
                <a:solidFill>
                  <a:srgbClr val="FF0000"/>
                </a:solidFill>
              </a:rPr>
              <a:t>bin 4</a:t>
            </a:r>
            <a:r>
              <a:rPr lang="en-US" sz="1600" dirty="0"/>
              <a:t> -----&gt;|&lt;----- </a:t>
            </a:r>
            <a:r>
              <a:rPr lang="en-US" sz="1600" dirty="0">
                <a:solidFill>
                  <a:srgbClr val="FF0000"/>
                </a:solidFill>
              </a:rPr>
              <a:t>bin 5</a:t>
            </a:r>
            <a:r>
              <a:rPr lang="en-US" sz="1600" dirty="0"/>
              <a:t> -----&gt;</a:t>
            </a:r>
          </a:p>
          <a:p>
            <a:r>
              <a:rPr lang="en-US" sz="1600" dirty="0"/>
              <a:t> -∞                           b1                               b2                              b3                               b4                          +∞</a:t>
            </a:r>
          </a:p>
          <a:p>
            <a:r>
              <a:rPr lang="en-US" sz="1600" dirty="0"/>
              <a:t> </a:t>
            </a:r>
            <a:r>
              <a:rPr lang="en-US" sz="1200" u="sng" dirty="0"/>
              <a:t>centers:</a:t>
            </a:r>
            <a:r>
              <a:rPr lang="en-US" sz="1600" dirty="0"/>
              <a:t>c1                               c2                               c3                               c4                              c5</a:t>
            </a:r>
          </a:p>
          <a:p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14C738-693E-3402-5585-4508739536FE}"/>
              </a:ext>
            </a:extLst>
          </p:cNvPr>
          <p:cNvSpPr txBox="1"/>
          <p:nvPr/>
        </p:nvSpPr>
        <p:spPr>
          <a:xfrm>
            <a:off x="3832260" y="2750906"/>
            <a:ext cx="563023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Dequantization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TOKEN SPACE                           REAL SPACE (approximate reconstruction)</a:t>
            </a:r>
          </a:p>
          <a:p>
            <a:r>
              <a:rPr lang="en-US" sz="1400" dirty="0"/>
              <a:t>---------------------------------------------------------------------------------</a:t>
            </a:r>
          </a:p>
          <a:p>
            <a:r>
              <a:rPr lang="en-US" sz="1400" dirty="0"/>
              <a:t>Token 1  ───────────────────────────►   c1   (leftmost bin center)</a:t>
            </a:r>
          </a:p>
          <a:p>
            <a:r>
              <a:rPr lang="en-US" sz="1400" dirty="0"/>
              <a:t>Token 2  ───────────────────────────►   c2</a:t>
            </a:r>
          </a:p>
          <a:p>
            <a:r>
              <a:rPr lang="en-US" sz="1400" dirty="0"/>
              <a:t>Token 3  ───────────────────────────►   c3</a:t>
            </a:r>
          </a:p>
          <a:p>
            <a:r>
              <a:rPr lang="en-US" sz="1400" dirty="0"/>
              <a:t>Token 4  ───────────────────────────►   c4</a:t>
            </a:r>
          </a:p>
          <a:p>
            <a:r>
              <a:rPr lang="en-US" sz="1400" dirty="0"/>
              <a:t>Token 5  ───────────────────────────►   c5   (rightmost bin center)</a:t>
            </a:r>
          </a:p>
        </p:txBody>
      </p:sp>
    </p:spTree>
    <p:extLst>
      <p:ext uri="{BB962C8B-B14F-4D97-AF65-F5344CB8AC3E}">
        <p14:creationId xmlns:p14="http://schemas.microsoft.com/office/powerpoint/2010/main" val="42289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ED4C2-A52E-E706-E717-8B52BF552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005DB-22DD-26C2-8156-8322693A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389"/>
          </a:xfrm>
        </p:spPr>
        <p:txBody>
          <a:bodyPr/>
          <a:lstStyle/>
          <a:p>
            <a:r>
              <a:rPr lang="en-US" dirty="0"/>
              <a:t>Chronos</a:t>
            </a:r>
          </a:p>
        </p:txBody>
      </p:sp>
      <p:pic>
        <p:nvPicPr>
          <p:cNvPr id="5" name="Content Placeholder 4" descr="A diagram of a language model&#10;&#10;AI-generated content may be incorrect.">
            <a:extLst>
              <a:ext uri="{FF2B5EF4-FFF2-40B4-BE49-F238E27FC236}">
                <a16:creationId xmlns:a16="http://schemas.microsoft.com/office/drawing/2014/main" id="{2EB555E5-0E9A-418D-A7D4-3341AFB3E8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275" r="31730" b="24805"/>
          <a:stretch>
            <a:fillRect/>
          </a:stretch>
        </p:blipFill>
        <p:spPr>
          <a:xfrm>
            <a:off x="400688" y="1284514"/>
            <a:ext cx="3482939" cy="4093255"/>
          </a:xfrm>
          <a:prstGeom prst="rect">
            <a:avLst/>
          </a:prstGeom>
        </p:spPr>
      </p:pic>
      <p:pic>
        <p:nvPicPr>
          <p:cNvPr id="4" name="Picture 3" descr="A text with a green line&#10;&#10;AI-generated content may be incorrect.">
            <a:extLst>
              <a:ext uri="{FF2B5EF4-FFF2-40B4-BE49-F238E27FC236}">
                <a16:creationId xmlns:a16="http://schemas.microsoft.com/office/drawing/2014/main" id="{485560D8-CB9B-8577-F905-0D71FB994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912" y="1799407"/>
            <a:ext cx="7772400" cy="25624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DBB92D-3D52-8FC3-969F-10EA85D1F2F1}"/>
              </a:ext>
            </a:extLst>
          </p:cNvPr>
          <p:cNvSpPr txBox="1"/>
          <p:nvPr/>
        </p:nvSpPr>
        <p:spPr>
          <a:xfrm>
            <a:off x="3997082" y="4507382"/>
            <a:ext cx="81161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Target backbone model:</a:t>
            </a:r>
            <a:r>
              <a:rPr lang="en-US" dirty="0"/>
              <a:t> ﻿encoder-decoder and decoder only models﻿</a:t>
            </a:r>
          </a:p>
          <a:p>
            <a:endParaRPr lang="en-US" dirty="0"/>
          </a:p>
          <a:p>
            <a:r>
              <a:rPr lang="en-US" dirty="0"/>
              <a:t>requires no modification to the language model architecture or training objective</a:t>
            </a:r>
          </a:p>
        </p:txBody>
      </p:sp>
    </p:spTree>
    <p:extLst>
      <p:ext uri="{BB962C8B-B14F-4D97-AF65-F5344CB8AC3E}">
        <p14:creationId xmlns:p14="http://schemas.microsoft.com/office/powerpoint/2010/main" val="25435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B1ADC-3C50-CB44-1291-37503D89A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39E4-8AC2-A5F4-414F-580C929E5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389"/>
          </a:xfrm>
        </p:spPr>
        <p:txBody>
          <a:bodyPr/>
          <a:lstStyle/>
          <a:p>
            <a:r>
              <a:rPr lang="en-US" dirty="0"/>
              <a:t>Chronos</a:t>
            </a:r>
          </a:p>
        </p:txBody>
      </p:sp>
      <p:pic>
        <p:nvPicPr>
          <p:cNvPr id="6" name="Picture 5" descr="A diagram of a graph&#10;&#10;AI-generated content may be incorrect.">
            <a:extLst>
              <a:ext uri="{FF2B5EF4-FFF2-40B4-BE49-F238E27FC236}">
                <a16:creationId xmlns:a16="http://schemas.microsoft.com/office/drawing/2014/main" id="{16193070-3DC9-BBDF-476D-467A1DBC5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60" y="1407129"/>
            <a:ext cx="3826624" cy="42663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mathematical equation with numbers and symbols&#10;&#10;AI-generated content may be incorrect.">
            <a:extLst>
              <a:ext uri="{FF2B5EF4-FFF2-40B4-BE49-F238E27FC236}">
                <a16:creationId xmlns:a16="http://schemas.microsoft.com/office/drawing/2014/main" id="{98A557F9-B118-8789-BB1A-FD9CCE3D0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272" y="5733319"/>
            <a:ext cx="1741125" cy="585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diagram of a graph&#10;&#10;AI-generated content may be incorrect.">
            <a:extLst>
              <a:ext uri="{FF2B5EF4-FFF2-40B4-BE49-F238E27FC236}">
                <a16:creationId xmlns:a16="http://schemas.microsoft.com/office/drawing/2014/main" id="{B798D7FE-7FDA-88DE-E292-3802F0E62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824" y="1284514"/>
            <a:ext cx="7225806" cy="363045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09AAAE-9878-17BC-91EA-4772588C76EB}"/>
              </a:ext>
            </a:extLst>
          </p:cNvPr>
          <p:cNvSpPr txBox="1"/>
          <p:nvPr/>
        </p:nvSpPr>
        <p:spPr>
          <a:xfrm>
            <a:off x="123438" y="997040"/>
            <a:ext cx="101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TSMixup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134C5B-BB9B-4409-D79D-6FBDC2661CF6}"/>
              </a:ext>
            </a:extLst>
          </p:cNvPr>
          <p:cNvSpPr txBox="1"/>
          <p:nvPr/>
        </p:nvSpPr>
        <p:spPr>
          <a:xfrm>
            <a:off x="4664824" y="812374"/>
            <a:ext cx="6894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﻿</a:t>
            </a:r>
            <a:r>
              <a:rPr lang="en-US" dirty="0" err="1"/>
              <a:t>KernelSynth</a:t>
            </a:r>
            <a:r>
              <a:rPr lang="en-US" dirty="0"/>
              <a:t>: Synthetic Data Generation using Gaussian Processes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C4A5AD9-9DC8-CEF9-BD3D-538B5588C7BD}"/>
                  </a:ext>
                </a:extLst>
              </p14:cNvPr>
              <p14:cNvContentPartPr/>
              <p14:nvPr/>
            </p14:nvContentPartPr>
            <p14:xfrm>
              <a:off x="3270236" y="3710719"/>
              <a:ext cx="29160" cy="63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C4A5AD9-9DC8-CEF9-BD3D-538B5588C7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4116" y="3704599"/>
                <a:ext cx="41400" cy="7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80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DB75-B530-9566-6E26-561556A9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Chronos</a:t>
            </a:r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9913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C17CF-81DE-2209-EF4F-C6FEB3142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834"/>
            <a:ext cx="10515600" cy="4759129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Zero-shot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multivariate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forecaster (univariate/multivariate input, univariate/multivariate output)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 handle categorical covariates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Performs time attention (across time axis) and group attention (across different signals within group)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Predicts quantiles instead of point estimates (good for ﻿rare events, anomaly detection and risk-aware forecasting.)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9CD543-583E-B74D-06C6-2A28FB9FA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389"/>
          </a:xfrm>
        </p:spPr>
        <p:txBody>
          <a:bodyPr/>
          <a:lstStyle/>
          <a:p>
            <a:r>
              <a:rPr lang="en-US" dirty="0"/>
              <a:t>Chronos</a:t>
            </a:r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89868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C861F2-10C2-3BE1-D2D8-00C025BCC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389"/>
          </a:xfrm>
        </p:spPr>
        <p:txBody>
          <a:bodyPr/>
          <a:lstStyle/>
          <a:p>
            <a:r>
              <a:rPr lang="en-US" dirty="0"/>
              <a:t>Chronos</a:t>
            </a:r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6" name="Picture 5" descr="A diagram of a process&#10;&#10;AI-generated content may be incorrect.">
            <a:extLst>
              <a:ext uri="{FF2B5EF4-FFF2-40B4-BE49-F238E27FC236}">
                <a16:creationId xmlns:a16="http://schemas.microsoft.com/office/drawing/2014/main" id="{E665C822-AE4D-5F16-EFFF-F03038C43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37" y="1284514"/>
            <a:ext cx="11557725" cy="4791406"/>
          </a:xfrm>
          <a:prstGeom prst="rect">
            <a:avLst/>
          </a:prstGeom>
        </p:spPr>
      </p:pic>
      <p:pic>
        <p:nvPicPr>
          <p:cNvPr id="8" name="Picture 7" descr="A close up of a text&#10;&#10;AI-generated content may be incorrect.">
            <a:extLst>
              <a:ext uri="{FF2B5EF4-FFF2-40B4-BE49-F238E27FC236}">
                <a16:creationId xmlns:a16="http://schemas.microsoft.com/office/drawing/2014/main" id="{99C509B8-49DD-566A-5AB7-7B4A012A5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083" y="551853"/>
            <a:ext cx="2403036" cy="60777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F5A8C3-11CA-DF5A-F36F-5595BAA27404}"/>
              </a:ext>
            </a:extLst>
          </p:cNvPr>
          <p:cNvCxnSpPr>
            <a:cxnSpLocks/>
          </p:cNvCxnSpPr>
          <p:nvPr/>
        </p:nvCxnSpPr>
        <p:spPr>
          <a:xfrm>
            <a:off x="5959366" y="1072055"/>
            <a:ext cx="0" cy="81980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B5D50B0-0F39-FDD6-CBFC-766ED20249B0}"/>
              </a:ext>
            </a:extLst>
          </p:cNvPr>
          <p:cNvSpPr/>
          <p:nvPr/>
        </p:nvSpPr>
        <p:spPr>
          <a:xfrm>
            <a:off x="9753600" y="4435365"/>
            <a:ext cx="136634" cy="13663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FAB51EA-5F94-DF64-F6FD-B447C55A706C}"/>
              </a:ext>
            </a:extLst>
          </p:cNvPr>
          <p:cNvSpPr/>
          <p:nvPr/>
        </p:nvSpPr>
        <p:spPr>
          <a:xfrm>
            <a:off x="11274973" y="4466895"/>
            <a:ext cx="136634" cy="13663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8BC2828-31B1-6BF0-C33E-F07E98898B46}"/>
                  </a:ext>
                </a:extLst>
              </p14:cNvPr>
              <p14:cNvContentPartPr/>
              <p14:nvPr/>
            </p14:nvContentPartPr>
            <p14:xfrm>
              <a:off x="1067036" y="5095639"/>
              <a:ext cx="598680" cy="2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8BC2828-31B1-6BF0-C33E-F07E98898B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0916" y="5089519"/>
                <a:ext cx="61092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2394DFF-ADCF-8E1C-011F-8A6E563D4162}"/>
                  </a:ext>
                </a:extLst>
              </p14:cNvPr>
              <p14:cNvContentPartPr/>
              <p14:nvPr/>
            </p14:nvContentPartPr>
            <p14:xfrm>
              <a:off x="1350716" y="5550679"/>
              <a:ext cx="28044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2394DFF-ADCF-8E1C-011F-8A6E563D41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44596" y="5544559"/>
                <a:ext cx="29268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E6B411E-1850-60A3-D8F2-B497635E452D}"/>
                  </a:ext>
                </a:extLst>
              </p14:cNvPr>
              <p14:cNvContentPartPr/>
              <p14:nvPr/>
            </p14:nvContentPartPr>
            <p14:xfrm>
              <a:off x="854276" y="2241919"/>
              <a:ext cx="63900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E6B411E-1850-60A3-D8F2-B497635E45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8156" y="2235799"/>
                <a:ext cx="65124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CFA59B0-6EC3-80AA-588E-D016605C13EC}"/>
                  </a:ext>
                </a:extLst>
              </p14:cNvPr>
              <p14:cNvContentPartPr/>
              <p14:nvPr/>
            </p14:nvContentPartPr>
            <p14:xfrm>
              <a:off x="504356" y="2624599"/>
              <a:ext cx="1038960" cy="18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CFA59B0-6EC3-80AA-588E-D016605C13E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8236" y="2618479"/>
                <a:ext cx="1051200" cy="3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6975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6525</TotalTime>
  <Words>366</Words>
  <Application>Microsoft Macintosh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-webkit-standard</vt:lpstr>
      <vt:lpstr>Aptos</vt:lpstr>
      <vt:lpstr>Aptos Display</vt:lpstr>
      <vt:lpstr>Arial</vt:lpstr>
      <vt:lpstr>Calibri</vt:lpstr>
      <vt:lpstr>Cambria Math</vt:lpstr>
      <vt:lpstr>Office Theme</vt:lpstr>
      <vt:lpstr>Chronos: Learning the Language of Time Series (Nov 2024) cited 682 times  ﻿Chronos-2: From Univariate to Universal Forecasting (Oct 2025) cited 5 times</vt:lpstr>
      <vt:lpstr>Chronos</vt:lpstr>
      <vt:lpstr>Chronos</vt:lpstr>
      <vt:lpstr>Chronos</vt:lpstr>
      <vt:lpstr>Chronos</vt:lpstr>
      <vt:lpstr>Chronos</vt:lpstr>
      <vt:lpstr>Chronos2</vt:lpstr>
      <vt:lpstr>Chronos2</vt:lpstr>
      <vt:lpstr>Chronos2</vt:lpstr>
      <vt:lpstr>Chronos2</vt:lpstr>
      <vt:lpstr>Chronos2</vt:lpstr>
      <vt:lpstr>Chronos2</vt:lpstr>
      <vt:lpstr>Chronos2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Asiful Arefeen</dc:creator>
  <cp:lastModifiedBy>Asiful Arefeen</cp:lastModifiedBy>
  <cp:revision>3</cp:revision>
  <dcterms:created xsi:type="dcterms:W3CDTF">2025-12-17T15:50:20Z</dcterms:created>
  <dcterms:modified xsi:type="dcterms:W3CDTF">2025-12-22T04:37:00Z</dcterms:modified>
</cp:coreProperties>
</file>