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5" r:id="rId12"/>
    <p:sldId id="264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0"/>
    <p:restoredTop sz="96245"/>
  </p:normalViewPr>
  <p:slideViewPr>
    <p:cSldViewPr snapToGrid="0">
      <p:cViewPr varScale="1">
        <p:scale>
          <a:sx n="125" d="100"/>
          <a:sy n="125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2257-CF4E-7612-CD94-221BD389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D9F23-535C-D6FA-9D6D-9E90EF78B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64CB-BAF1-7AD4-0632-56B6BBF4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D38D-1292-5A60-D250-E123AFBE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CACE7-FD48-DE14-49D5-0F504E2F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1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5591-77CD-FF92-4A49-C0F8BC75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A5697-2125-0C0A-9BFF-93EE145D6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197F2-0360-B055-DD91-CEEF3DF2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82FC6-BF4E-617A-BFF6-8358E4F2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6157C-8378-235B-D2ED-87C21D22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E9C41-3D72-A119-78B6-A75429EED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31110-B437-7624-A85C-85F84C2F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40761-31A0-D075-1FE4-2CB5839B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CAC14-2DEC-3ED2-74D0-55B0A23B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36AE9-6844-9EA2-5233-4494C57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A99C-2411-9C88-10CA-B0659CCA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58CE-20A3-6E32-AABD-47132CCF3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B69D6-2410-87D7-681A-E3238AE8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E3D61-27BD-5430-BB56-20992284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54DCF-40C3-23E9-7947-0DFB72A6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ECC9-3654-2D2D-F191-E0727479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C9973-29BB-C737-6929-9505FC825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3233A-71AC-4B8A-B47A-7E972279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0036B-C0F4-4B1A-EFED-191184BA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C6F7-DE31-7E0A-73B1-5E1D8A36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5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39D-A961-C0EE-B743-DDA528A2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402E4-F3E0-FBDA-5722-9CE6909D6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7D6D5-1CD5-B500-733A-3F43E9A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09B6B-6AE7-15DC-C3CD-82D1FC8B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61CD5-AFAD-0624-DF34-AFDFCE130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F7A68-448B-B4DF-93AD-1B151CD0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77B2F-4F29-4A2A-8349-54EFCC91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32EE4-0A46-1C67-616C-0460D01C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0CBD8-4A95-7AAB-784F-C75945B6F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C3FB1-E12A-32B0-157E-BD3DE660D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AE4CD-9010-F0A9-AACA-830540B32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923A8-EECB-7F32-B754-48ECFF42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755EA-1F14-9F21-B584-8C9707E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70447-1396-8E68-C43D-BBA97B6F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E9B2-508B-C575-E44F-F9F349AF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AEE43-ABDA-B9C1-C27C-FB67DA9D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89354-58D2-B139-C988-A8C1AC3C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CD343-5636-F944-35A9-6EC2354A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2D2DA-4C05-F41B-5A0D-EB069D78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C7D6E-D305-22ED-CF9F-C6BE7986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543FC-2706-92A5-0C22-9A7EDA8A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C99A-A487-E8A9-3339-66A3B081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CCBC-EC78-B868-747D-363D287DE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D7562-DD02-14DA-788E-9DC613C34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190C5-FD72-CE3E-EC1E-2C0DB18A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90FC0-5C45-50F3-D06C-C074F9F6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85677-2170-37C9-C69E-81E21899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961F-5E20-A214-64CB-6A9E28BE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FE808-7730-BC29-26AF-00415E04D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EADE6-100B-9938-6799-7C19ECC6D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55F60-1865-9319-E2AC-CD14C152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8BF1E-4DCE-3EC7-249E-88B8858C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DA9C3-44F7-DD17-E6D0-6A2449A8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9712F-8B5B-C400-AD72-800279A6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22B08-D7B0-C9F8-67C0-696EC7BEB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D955F-3C94-9E5D-61A6-C9AEA5EAA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1B73A3-54BA-A74E-B49E-B3AE2949922E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6003-C38D-C9FB-D10F-4ACCE11EF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5D87A-D8A5-9289-C931-0395D1438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BA683-20A6-1D45-9784-B5E97811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3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020C-8905-921B-AE34-6C1560967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Clinical Trial for Digital Health Platform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D8E7D-90D3-F371-AD4E-2EA84A85FA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Summer </a:t>
            </a:r>
            <a:r>
              <a:rPr lang="en-US" dirty="0">
                <a:solidFill>
                  <a:srgbClr val="C0000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61744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4E4CC-E500-9305-89D2-F0D180F1B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2C99-A72E-A925-F2DF-F7F4556D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 descr="A graph of a patient's body&#10;&#10;AI-generated content may be incorrect.">
            <a:extLst>
              <a:ext uri="{FF2B5EF4-FFF2-40B4-BE49-F238E27FC236}">
                <a16:creationId xmlns:a16="http://schemas.microsoft.com/office/drawing/2014/main" id="{ED6D9ABF-A4B7-6A84-2EC9-3A005F8C3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8106" y="1011663"/>
            <a:ext cx="6075788" cy="4834673"/>
          </a:xfrm>
        </p:spPr>
      </p:pic>
    </p:spTree>
    <p:extLst>
      <p:ext uri="{BB962C8B-B14F-4D97-AF65-F5344CB8AC3E}">
        <p14:creationId xmlns:p14="http://schemas.microsoft.com/office/powerpoint/2010/main" val="211326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with numbers and a number of patients&#10;&#10;AI-generated content may be incorrect.">
            <a:extLst>
              <a:ext uri="{FF2B5EF4-FFF2-40B4-BE49-F238E27FC236}">
                <a16:creationId xmlns:a16="http://schemas.microsoft.com/office/drawing/2014/main" id="{4A4C687B-EBA5-609D-DEBC-BF5683CC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38" y="1991359"/>
            <a:ext cx="11143148" cy="46047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ECC8DD-2C1A-D73B-3FDF-C0B4E32B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Numeric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3E7D9-A97B-8663-78A9-7CB72C645AE1}"/>
              </a:ext>
            </a:extLst>
          </p:cNvPr>
          <p:cNvSpPr txBox="1"/>
          <p:nvPr/>
        </p:nvSpPr>
        <p:spPr>
          <a:xfrm>
            <a:off x="522514" y="1409728"/>
            <a:ext cx="200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Change in HbA1C</a:t>
            </a:r>
          </a:p>
        </p:txBody>
      </p:sp>
    </p:spTree>
    <p:extLst>
      <p:ext uri="{BB962C8B-B14F-4D97-AF65-F5344CB8AC3E}">
        <p14:creationId xmlns:p14="http://schemas.microsoft.com/office/powerpoint/2010/main" val="8929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E533C-6956-A42F-7AA7-05F40DB04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72ED-5FC2-0119-C614-5A4791CE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Secondary 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C3E16D-3EED-6332-DE25-2B515DA13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426028"/>
            <a:ext cx="11146972" cy="496388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Fasting BGL</a:t>
            </a:r>
          </a:p>
        </p:txBody>
      </p:sp>
      <p:pic>
        <p:nvPicPr>
          <p:cNvPr id="4" name="Picture 3" descr="A table of blood glucose levels&#10;&#10;AI-generated content may be incorrect.">
            <a:extLst>
              <a:ext uri="{FF2B5EF4-FFF2-40B4-BE49-F238E27FC236}">
                <a16:creationId xmlns:a16="http://schemas.microsoft.com/office/drawing/2014/main" id="{46B2F24A-814C-3827-A497-9C6B062D9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5" y="1874923"/>
            <a:ext cx="9645650" cy="46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B563E-0AA6-7885-38F1-F3DF7812D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A473-04FE-D0E6-9C99-07F35271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Secondary 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747E97-159D-8D12-A006-6F67E57E3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426028"/>
            <a:ext cx="11146972" cy="496388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Body weight</a:t>
            </a:r>
          </a:p>
        </p:txBody>
      </p:sp>
      <p:pic>
        <p:nvPicPr>
          <p:cNvPr id="5" name="Picture 4" descr="A table with numbers and a number of objects&#10;&#10;AI-generated content may be incorrect.">
            <a:extLst>
              <a:ext uri="{FF2B5EF4-FFF2-40B4-BE49-F238E27FC236}">
                <a16:creationId xmlns:a16="http://schemas.microsoft.com/office/drawing/2014/main" id="{ED65EB71-CA85-4195-7B50-F94075A8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35" y="1837921"/>
            <a:ext cx="10361930" cy="47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3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9C025-967A-D37A-12B1-F89DFA183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5965-9CD7-9101-288C-4269D2D8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Secondary 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DF0A8F-ED10-2AD3-855C-390B0D48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426028"/>
            <a:ext cx="11146972" cy="4963885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Lipid profile</a:t>
            </a:r>
          </a:p>
        </p:txBody>
      </p:sp>
      <p:pic>
        <p:nvPicPr>
          <p:cNvPr id="5" name="Picture 4" descr="A table of information with numbers and text&#10;&#10;AI-generated content may be incorrect.">
            <a:extLst>
              <a:ext uri="{FF2B5EF4-FFF2-40B4-BE49-F238E27FC236}">
                <a16:creationId xmlns:a16="http://schemas.microsoft.com/office/drawing/2014/main" id="{6EE8A9AA-4433-8B56-6F3A-DE42B243C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53" y="1943100"/>
            <a:ext cx="10495093" cy="42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7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CF5D3-7FD5-50CC-BA49-4104A6D5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7BE6-DD12-158D-E6D3-D3FE49CF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Secondary 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CBC2B2-D854-A691-B6CE-80109F7A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426028"/>
            <a:ext cx="11146972" cy="496388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Hypoglycemia</a:t>
            </a:r>
          </a:p>
        </p:txBody>
      </p:sp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CD8B457C-D78B-7ACF-DC54-3A46549DC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17" y="2213008"/>
            <a:ext cx="10836366" cy="36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56CC6-6127-B097-522E-530151C46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5C70-A68F-4F73-9452-7360FC8D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Secondary 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031A14-C5A8-6FC1-55F4-A98DEB854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426028"/>
            <a:ext cx="11146972" cy="496388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Glycemic response</a:t>
            </a:r>
          </a:p>
        </p:txBody>
      </p:sp>
      <p:pic>
        <p:nvPicPr>
          <p:cNvPr id="5" name="Picture 4" descr="A table with numbers and a number of data&#10;&#10;AI-generated content may be incorrect.">
            <a:extLst>
              <a:ext uri="{FF2B5EF4-FFF2-40B4-BE49-F238E27FC236}">
                <a16:creationId xmlns:a16="http://schemas.microsoft.com/office/drawing/2014/main" id="{3704EF4A-7EF1-F9FB-AFEC-EAF72296D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4" y="2032634"/>
            <a:ext cx="11708131" cy="44602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B72C2-07FA-5C00-A5AB-17CD13979A55}"/>
              </a:ext>
            </a:extLst>
          </p:cNvPr>
          <p:cNvSpPr/>
          <p:nvPr/>
        </p:nvSpPr>
        <p:spPr>
          <a:xfrm>
            <a:off x="3205212" y="2370221"/>
            <a:ext cx="818148" cy="45719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B7D57-64A3-F410-F17D-966C9CDEE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E313-3BEF-DB80-8A55-AC3D8D96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78ABEA-871B-A3EA-7D97-9A5F3CAE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426028"/>
            <a:ext cx="11146972" cy="4963885"/>
          </a:xfrm>
        </p:spPr>
        <p:txBody>
          <a:bodyPr/>
          <a:lstStyle/>
          <a:p>
            <a:r>
              <a:rPr lang="en-US" dirty="0"/>
              <a:t>Study population -- Only Korean adults</a:t>
            </a:r>
          </a:p>
          <a:p>
            <a:endParaRPr lang="en-US" dirty="0"/>
          </a:p>
          <a:p>
            <a:r>
              <a:rPr lang="en-US" dirty="0"/>
              <a:t># of hypoglycemia was calculated based on questionnaire</a:t>
            </a:r>
          </a:p>
          <a:p>
            <a:endParaRPr lang="en-US" dirty="0"/>
          </a:p>
          <a:p>
            <a:r>
              <a:rPr lang="en-US" dirty="0"/>
              <a:t>Korea: has the Highest rate of smartphone users</a:t>
            </a:r>
          </a:p>
          <a:p>
            <a:endParaRPr lang="en-US" dirty="0"/>
          </a:p>
          <a:p>
            <a:r>
              <a:rPr lang="en-US" dirty="0"/>
              <a:t>Not many types of healthcare devices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28477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9B9F780B-A95A-D448-CC31-0F67A5472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475" y="92008"/>
            <a:ext cx="10471050" cy="6673984"/>
          </a:xfrm>
        </p:spPr>
      </p:pic>
    </p:spTree>
    <p:extLst>
      <p:ext uri="{BB962C8B-B14F-4D97-AF65-F5344CB8AC3E}">
        <p14:creationId xmlns:p14="http://schemas.microsoft.com/office/powerpoint/2010/main" val="62683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68043-C87D-0095-046C-1D7D511D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8CFA-2220-2CDE-1032-EE1A2C73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12E3BB-BE71-B26E-E541-9232B228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426028"/>
            <a:ext cx="11146972" cy="4963885"/>
          </a:xfrm>
        </p:spPr>
        <p:txBody>
          <a:bodyPr>
            <a:normAutofit/>
          </a:bodyPr>
          <a:lstStyle/>
          <a:p>
            <a:r>
              <a:rPr lang="en-US" dirty="0"/>
              <a:t>﻿Assessed whether or not an integrated digital health care platform with automatic integration of various biometric data and artificial intelligence (AI)–driven dietary management improves glycemic measures</a:t>
            </a:r>
          </a:p>
          <a:p>
            <a:endParaRPr lang="en-US" dirty="0"/>
          </a:p>
          <a:p>
            <a:r>
              <a:rPr lang="en-US" dirty="0"/>
              <a:t>﻿The developed and deployed a digital health platform with AI-driven food detection algorithm, which resulted in better glycemic control and more weight loss.</a:t>
            </a:r>
          </a:p>
          <a:p>
            <a:endParaRPr lang="en-US" dirty="0"/>
          </a:p>
          <a:p>
            <a:r>
              <a:rPr lang="en-US" dirty="0"/>
              <a:t>﻿Their platform with dietary management could be a great tool for improving T2D self-management.</a:t>
            </a:r>
          </a:p>
        </p:txBody>
      </p:sp>
    </p:spTree>
    <p:extLst>
      <p:ext uri="{BB962C8B-B14F-4D97-AF65-F5344CB8AC3E}">
        <p14:creationId xmlns:p14="http://schemas.microsoft.com/office/powerpoint/2010/main" val="423677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2EB96-E505-4545-326B-A4D77873B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2546-9306-0130-5F12-D836E091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Cohort management</a:t>
            </a:r>
          </a:p>
        </p:txBody>
      </p:sp>
      <p:pic>
        <p:nvPicPr>
          <p:cNvPr id="1026" name="Picture 2" descr="World Population Day Logo, Population Day, Residents, Individuals PNG  Transparent Image and Clipart for Free Download">
            <a:extLst>
              <a:ext uri="{FF2B5EF4-FFF2-40B4-BE49-F238E27FC236}">
                <a16:creationId xmlns:a16="http://schemas.microsoft.com/office/drawing/2014/main" id="{D98414B1-3529-EFAF-DAD8-8721FA689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t="10000" r="9841" b="12857"/>
          <a:stretch/>
        </p:blipFill>
        <p:spPr bwMode="auto">
          <a:xfrm>
            <a:off x="522514" y="2645228"/>
            <a:ext cx="2127777" cy="20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8DBB-D6F9-40AA-3ADB-57A153415951}"/>
              </a:ext>
            </a:extLst>
          </p:cNvPr>
          <p:cNvSpPr txBox="1"/>
          <p:nvPr/>
        </p:nvSpPr>
        <p:spPr>
          <a:xfrm>
            <a:off x="633801" y="4680857"/>
            <a:ext cx="19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Patients with T2D</a:t>
            </a:r>
          </a:p>
        </p:txBody>
      </p:sp>
      <p:pic>
        <p:nvPicPr>
          <p:cNvPr id="1028" name="Picture 4" descr="Population PNGs for Free Download">
            <a:extLst>
              <a:ext uri="{FF2B5EF4-FFF2-40B4-BE49-F238E27FC236}">
                <a16:creationId xmlns:a16="http://schemas.microsoft.com/office/drawing/2014/main" id="{3C2BE687-0977-F801-AB65-06624C3BB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42939" r="50000" b="1826"/>
          <a:stretch/>
        </p:blipFill>
        <p:spPr bwMode="auto">
          <a:xfrm>
            <a:off x="3341914" y="1197430"/>
            <a:ext cx="1874559" cy="173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opulation PNGs for Free Download">
            <a:extLst>
              <a:ext uri="{FF2B5EF4-FFF2-40B4-BE49-F238E27FC236}">
                <a16:creationId xmlns:a16="http://schemas.microsoft.com/office/drawing/2014/main" id="{B06875FE-CE74-A047-596C-A6A3379E4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857" r="25464"/>
          <a:stretch/>
        </p:blipFill>
        <p:spPr bwMode="auto">
          <a:xfrm>
            <a:off x="3341914" y="2937300"/>
            <a:ext cx="1874559" cy="184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opulation PNGs for Free Download">
            <a:extLst>
              <a:ext uri="{FF2B5EF4-FFF2-40B4-BE49-F238E27FC236}">
                <a16:creationId xmlns:a16="http://schemas.microsoft.com/office/drawing/2014/main" id="{4D4C0950-B200-0E89-C64F-741336C26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t="4449" r="50754" b="58534"/>
          <a:stretch/>
        </p:blipFill>
        <p:spPr bwMode="auto">
          <a:xfrm>
            <a:off x="3341913" y="4865523"/>
            <a:ext cx="1874559" cy="120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1E3AE8-E617-6BFB-3815-1752DE1A3192}"/>
              </a:ext>
            </a:extLst>
          </p:cNvPr>
          <p:cNvSpPr txBox="1"/>
          <p:nvPr/>
        </p:nvSpPr>
        <p:spPr>
          <a:xfrm>
            <a:off x="3830190" y="2491339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Cohort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F3F14-4E88-F15E-B29A-0C92F2521C21}"/>
              </a:ext>
            </a:extLst>
          </p:cNvPr>
          <p:cNvSpPr txBox="1"/>
          <p:nvPr/>
        </p:nvSpPr>
        <p:spPr>
          <a:xfrm>
            <a:off x="3830189" y="4305063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Cohort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6E8AD-7708-9DF0-C048-25E3EA44533A}"/>
              </a:ext>
            </a:extLst>
          </p:cNvPr>
          <p:cNvSpPr txBox="1"/>
          <p:nvPr/>
        </p:nvSpPr>
        <p:spPr>
          <a:xfrm>
            <a:off x="3830189" y="5994354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Cohort 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E68AB-A3FE-F3A5-F5D6-81C148003462}"/>
              </a:ext>
            </a:extLst>
          </p:cNvPr>
          <p:cNvSpPr txBox="1"/>
          <p:nvPr/>
        </p:nvSpPr>
        <p:spPr>
          <a:xfrm>
            <a:off x="5469691" y="2537506"/>
            <a:ext cx="3592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﻿Received routine diabetes care with hospital visits every 3 months</a:t>
            </a:r>
          </a:p>
        </p:txBody>
      </p:sp>
      <p:pic>
        <p:nvPicPr>
          <p:cNvPr id="1030" name="Picture 6" descr="What Does a Diabetes Educator Do and How Can They Help You?">
            <a:extLst>
              <a:ext uri="{FF2B5EF4-FFF2-40B4-BE49-F238E27FC236}">
                <a16:creationId xmlns:a16="http://schemas.microsoft.com/office/drawing/2014/main" id="{D9D9A0F0-4840-7EF0-7191-0B19CA80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83" y="1263473"/>
            <a:ext cx="2310101" cy="12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e navigation, a powerful health solution for your people">
            <a:extLst>
              <a:ext uri="{FF2B5EF4-FFF2-40B4-BE49-F238E27FC236}">
                <a16:creationId xmlns:a16="http://schemas.microsoft.com/office/drawing/2014/main" id="{D3CE423F-D6E9-5614-65A3-8F488BD6F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00" y="3188652"/>
            <a:ext cx="1209221" cy="134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Type 2 Diabetes Self-Care: What You Need to Know">
            <a:extLst>
              <a:ext uri="{FF2B5EF4-FFF2-40B4-BE49-F238E27FC236}">
                <a16:creationId xmlns:a16="http://schemas.microsoft.com/office/drawing/2014/main" id="{B72F4F3C-D3F2-EA8A-BC83-F971EE26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34" y="3171639"/>
            <a:ext cx="2306005" cy="129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696A69-8A87-D80D-F96C-68688745788C}"/>
              </a:ext>
            </a:extLst>
          </p:cNvPr>
          <p:cNvSpPr txBox="1"/>
          <p:nvPr/>
        </p:nvSpPr>
        <p:spPr>
          <a:xfrm>
            <a:off x="7443980" y="3566502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E38D8C-5888-073A-ABDB-5C702966F12A}"/>
              </a:ext>
            </a:extLst>
          </p:cNvPr>
          <p:cNvSpPr txBox="1"/>
          <p:nvPr/>
        </p:nvSpPr>
        <p:spPr>
          <a:xfrm>
            <a:off x="5391594" y="6164954"/>
            <a:ext cx="3748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﻿personalized educational feedback via text messages were provided</a:t>
            </a:r>
          </a:p>
        </p:txBody>
      </p:sp>
      <p:pic>
        <p:nvPicPr>
          <p:cNvPr id="1039" name="Picture 15" descr="13,800+ Diabetes Care Stock Illustrations, Royalty-Free Vector Graphics &amp;  Clip Art - iStock | Diabetes concept, Diabetes care illustration, Diabetes">
            <a:extLst>
              <a:ext uri="{FF2B5EF4-FFF2-40B4-BE49-F238E27FC236}">
                <a16:creationId xmlns:a16="http://schemas.microsoft.com/office/drawing/2014/main" id="{8DBC6F7E-21B8-C973-5D38-C79B606C7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5701" r="5742" b="7122"/>
          <a:stretch/>
        </p:blipFill>
        <p:spPr bwMode="auto">
          <a:xfrm>
            <a:off x="5680866" y="4815060"/>
            <a:ext cx="2069763" cy="14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EA5E69-3AAC-2916-BD2F-72D1341ADC74}"/>
              </a:ext>
            </a:extLst>
          </p:cNvPr>
          <p:cNvSpPr txBox="1"/>
          <p:nvPr/>
        </p:nvSpPr>
        <p:spPr>
          <a:xfrm>
            <a:off x="5391595" y="4243508"/>
            <a:ext cx="37484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﻿self management with digital integrated health care platform without monitoring or assistance from medical personnel.</a:t>
            </a:r>
          </a:p>
        </p:txBody>
      </p:sp>
      <p:pic>
        <p:nvPicPr>
          <p:cNvPr id="1041" name="Picture 17" descr="Dexcom G6 Continuous Glucose Monitor (CGM) | Dexcom">
            <a:extLst>
              <a:ext uri="{FF2B5EF4-FFF2-40B4-BE49-F238E27FC236}">
                <a16:creationId xmlns:a16="http://schemas.microsoft.com/office/drawing/2014/main" id="{A80845C7-6522-0752-50D5-2DD267326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5" t="21389" r="16672" b="22475"/>
          <a:stretch/>
        </p:blipFill>
        <p:spPr bwMode="auto">
          <a:xfrm rot="5400000">
            <a:off x="7591778" y="5368710"/>
            <a:ext cx="1201956" cy="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079CBD-FD03-957A-5210-E98773998469}"/>
              </a:ext>
            </a:extLst>
          </p:cNvPr>
          <p:cNvSpPr txBox="1"/>
          <p:nvPr/>
        </p:nvSpPr>
        <p:spPr>
          <a:xfrm>
            <a:off x="7616218" y="5261165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DB8F3A-B186-ABE6-6893-F190028428EA}"/>
              </a:ext>
            </a:extLst>
          </p:cNvPr>
          <p:cNvSpPr txBox="1"/>
          <p:nvPr/>
        </p:nvSpPr>
        <p:spPr>
          <a:xfrm>
            <a:off x="9515804" y="2966337"/>
            <a:ext cx="2476858" cy="264687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Assessment at 24, 36 and 48 weeks</a:t>
            </a:r>
          </a:p>
          <a:p>
            <a:pPr algn="ctr"/>
            <a:endParaRPr lang="en-US" dirty="0"/>
          </a:p>
          <a:p>
            <a:pPr marL="342900" indent="-342900">
              <a:buAutoNum type="arabicPeriod"/>
            </a:pPr>
            <a:r>
              <a:rPr lang="en-US" sz="1400" dirty="0"/>
              <a:t>HbA1C</a:t>
            </a:r>
          </a:p>
          <a:p>
            <a:pPr marL="342900" indent="-342900">
              <a:buAutoNum type="arabicPeriod"/>
            </a:pPr>
            <a:r>
              <a:rPr lang="en-US" sz="1400" dirty="0"/>
              <a:t>Fasting glucose</a:t>
            </a:r>
          </a:p>
          <a:p>
            <a:pPr marL="342900" indent="-342900">
              <a:buAutoNum type="arabicPeriod"/>
            </a:pPr>
            <a:r>
              <a:rPr lang="en-US" sz="1400" dirty="0"/>
              <a:t>Body weight</a:t>
            </a:r>
          </a:p>
          <a:p>
            <a:pPr marL="342900" indent="-342900">
              <a:buAutoNum type="arabicPeriod"/>
            </a:pPr>
            <a:r>
              <a:rPr lang="en-US" sz="1400" dirty="0"/>
              <a:t>LDL cholesterol</a:t>
            </a:r>
          </a:p>
          <a:p>
            <a:pPr marL="342900" indent="-342900">
              <a:buAutoNum type="arabicPeriod"/>
            </a:pPr>
            <a:r>
              <a:rPr lang="en-US" sz="1400" dirty="0"/>
              <a:t># hypoglycemic events</a:t>
            </a:r>
          </a:p>
          <a:p>
            <a:pPr marL="342900" indent="-342900">
              <a:buAutoNum type="arabicPeriod"/>
            </a:pPr>
            <a:r>
              <a:rPr lang="en-US" sz="1400" dirty="0"/>
              <a:t>Diabetes treatment satisfaction questionnaire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B63933-09CC-B8B3-5E62-02C149884EC4}"/>
              </a:ext>
            </a:extLst>
          </p:cNvPr>
          <p:cNvCxnSpPr/>
          <p:nvPr/>
        </p:nvCxnSpPr>
        <p:spPr>
          <a:xfrm>
            <a:off x="5091764" y="2030931"/>
            <a:ext cx="72189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E4EF77-2DFA-68F1-7F69-6E808DC8829D}"/>
              </a:ext>
            </a:extLst>
          </p:cNvPr>
          <p:cNvCxnSpPr>
            <a:cxnSpLocks/>
          </p:cNvCxnSpPr>
          <p:nvPr/>
        </p:nvCxnSpPr>
        <p:spPr>
          <a:xfrm>
            <a:off x="5030646" y="3574524"/>
            <a:ext cx="5808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8A3CDB-4692-8277-2146-723771628323}"/>
              </a:ext>
            </a:extLst>
          </p:cNvPr>
          <p:cNvCxnSpPr>
            <a:cxnSpLocks/>
          </p:cNvCxnSpPr>
          <p:nvPr/>
        </p:nvCxnSpPr>
        <p:spPr>
          <a:xfrm>
            <a:off x="5108743" y="5475171"/>
            <a:ext cx="5027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35414F-253D-2699-C43D-E0431031C3D3}"/>
              </a:ext>
            </a:extLst>
          </p:cNvPr>
          <p:cNvCxnSpPr>
            <a:cxnSpLocks/>
          </p:cNvCxnSpPr>
          <p:nvPr/>
        </p:nvCxnSpPr>
        <p:spPr>
          <a:xfrm flipV="1">
            <a:off x="2539003" y="2300438"/>
            <a:ext cx="802910" cy="760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CC1500-BC52-C08E-341E-C8E4277EF65B}"/>
              </a:ext>
            </a:extLst>
          </p:cNvPr>
          <p:cNvCxnSpPr>
            <a:cxnSpLocks/>
          </p:cNvCxnSpPr>
          <p:nvPr/>
        </p:nvCxnSpPr>
        <p:spPr>
          <a:xfrm>
            <a:off x="2539003" y="4463002"/>
            <a:ext cx="887591" cy="798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055C9C-023C-92AE-9502-68EC57B029DD}"/>
              </a:ext>
            </a:extLst>
          </p:cNvPr>
          <p:cNvCxnSpPr>
            <a:cxnSpLocks/>
          </p:cNvCxnSpPr>
          <p:nvPr/>
        </p:nvCxnSpPr>
        <p:spPr>
          <a:xfrm>
            <a:off x="2791326" y="3715352"/>
            <a:ext cx="4812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10" descr="Care navigation, a powerful health solution for your people">
            <a:extLst>
              <a:ext uri="{FF2B5EF4-FFF2-40B4-BE49-F238E27FC236}">
                <a16:creationId xmlns:a16="http://schemas.microsoft.com/office/drawing/2014/main" id="{E7F4FBDF-138A-8CE5-0974-7DC996D8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50" y="4980917"/>
            <a:ext cx="1209221" cy="134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D65B4C-92B0-E31D-A6DE-7F287528502D}"/>
              </a:ext>
            </a:extLst>
          </p:cNvPr>
          <p:cNvSpPr txBox="1"/>
          <p:nvPr/>
        </p:nvSpPr>
        <p:spPr>
          <a:xfrm>
            <a:off x="8335800" y="5281175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7909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A2375-3FF0-7B06-B1C6-CAFA699B7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94F8-9AAF-FF15-60ED-786F7DA37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Randomization</a:t>
            </a:r>
          </a:p>
        </p:txBody>
      </p:sp>
      <p:pic>
        <p:nvPicPr>
          <p:cNvPr id="4" name="Content Placeholder 3" descr="A diagram of a number of individuals&#10;&#10;AI-generated content may be incorrect.">
            <a:extLst>
              <a:ext uri="{FF2B5EF4-FFF2-40B4-BE49-F238E27FC236}">
                <a16:creationId xmlns:a16="http://schemas.microsoft.com/office/drawing/2014/main" id="{7D66B462-0577-ECE2-6D4F-11A4153AC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288" y="1366906"/>
            <a:ext cx="11147425" cy="478053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355356-3292-25FB-1BC0-E712D81F3557}"/>
              </a:ext>
            </a:extLst>
          </p:cNvPr>
          <p:cNvSpPr txBox="1"/>
          <p:nvPr/>
        </p:nvSpPr>
        <p:spPr>
          <a:xfrm>
            <a:off x="522288" y="6316912"/>
            <a:ext cx="9637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Full analysis set (FAS) - </a:t>
            </a:r>
            <a:r>
              <a:rPr lang="en-US" sz="1100" b="1" dirty="0"/>
              <a:t>all randomized participants</a:t>
            </a:r>
            <a:r>
              <a:rPr lang="en-US" sz="1100" dirty="0"/>
              <a:t> who received at least one post-baseline efficacy assessment. </a:t>
            </a:r>
          </a:p>
          <a:p>
            <a:r>
              <a:rPr lang="en-US" sz="1100" dirty="0"/>
              <a:t>Safety Analysis set (SS) - </a:t>
            </a:r>
            <a:r>
              <a:rPr lang="en-US" sz="1100" b="1" dirty="0"/>
              <a:t>all participants who received at least one dose</a:t>
            </a:r>
            <a:r>
              <a:rPr lang="en-US" sz="1100" dirty="0"/>
              <a:t> of the intervention, analyzed </a:t>
            </a:r>
            <a:r>
              <a:rPr lang="en-US" sz="1100" b="1" dirty="0"/>
              <a:t>according to the treatment they actually received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44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62E7C-0393-2999-AB2D-A47DE1134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2277-C426-66DC-A627-4D03489E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Cohort characteristics</a:t>
            </a:r>
          </a:p>
        </p:txBody>
      </p:sp>
      <p:pic>
        <p:nvPicPr>
          <p:cNvPr id="4" name="Content Placeholder 3" descr="A table of data with numbers and text&#10;&#10;AI-generated content may be incorrect.">
            <a:extLst>
              <a:ext uri="{FF2B5EF4-FFF2-40B4-BE49-F238E27FC236}">
                <a16:creationId xmlns:a16="http://schemas.microsoft.com/office/drawing/2014/main" id="{434EDACA-7BEE-D07D-8255-09AE78AB2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-14589"/>
            <a:ext cx="5861428" cy="6887178"/>
          </a:xfrm>
        </p:spPr>
      </p:pic>
    </p:spTree>
    <p:extLst>
      <p:ext uri="{BB962C8B-B14F-4D97-AF65-F5344CB8AC3E}">
        <p14:creationId xmlns:p14="http://schemas.microsoft.com/office/powerpoint/2010/main" val="222328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6C993-28E0-994A-DCC9-1DDE76590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5DAA-B365-943A-ADA8-BA24F502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Chronicles</a:t>
            </a:r>
          </a:p>
        </p:txBody>
      </p:sp>
      <p:pic>
        <p:nvPicPr>
          <p:cNvPr id="7" name="Picture 6" descr="A diagram of a group of people&#10;&#10;AI-generated content may be incorrect.">
            <a:extLst>
              <a:ext uri="{FF2B5EF4-FFF2-40B4-BE49-F238E27FC236}">
                <a16:creationId xmlns:a16="http://schemas.microsoft.com/office/drawing/2014/main" id="{00EA7664-769A-AD96-77E1-304BB30C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1197430"/>
            <a:ext cx="10869930" cy="55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E2B81-4633-3E44-3D93-69A790A14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382E-4152-C7ED-DB87-180FC212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The digital health platform</a:t>
            </a:r>
          </a:p>
        </p:txBody>
      </p:sp>
      <p:pic>
        <p:nvPicPr>
          <p:cNvPr id="2050" name="Picture 2" descr="Blank Phone PNG Transparent Images Free Download | Vector Files | Pngtree">
            <a:extLst>
              <a:ext uri="{FF2B5EF4-FFF2-40B4-BE49-F238E27FC236}">
                <a16:creationId xmlns:a16="http://schemas.microsoft.com/office/drawing/2014/main" id="{017C36BB-0F37-F637-E39A-1E045D2B0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5" t="5839" r="27192" b="5886"/>
          <a:stretch/>
        </p:blipFill>
        <p:spPr bwMode="auto">
          <a:xfrm>
            <a:off x="5067192" y="2773680"/>
            <a:ext cx="1639934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CDF713-0577-1E64-B8A2-142D9425D5F6}"/>
              </a:ext>
            </a:extLst>
          </p:cNvPr>
          <p:cNvSpPr txBox="1"/>
          <p:nvPr/>
        </p:nvSpPr>
        <p:spPr>
          <a:xfrm>
            <a:off x="522514" y="1310640"/>
            <a:ext cx="537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Automatically collects and integrate all types of data</a:t>
            </a:r>
          </a:p>
        </p:txBody>
      </p:sp>
      <p:pic>
        <p:nvPicPr>
          <p:cNvPr id="2052" name="Picture 4" descr="Easy Ginger Chicken and Spinach Ramen">
            <a:extLst>
              <a:ext uri="{FF2B5EF4-FFF2-40B4-BE49-F238E27FC236}">
                <a16:creationId xmlns:a16="http://schemas.microsoft.com/office/drawing/2014/main" id="{CEA33CC4-4D50-6D69-0BFC-2D5FD503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85" y="3174941"/>
            <a:ext cx="1116468" cy="167470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7E2822-B41A-CA0E-7621-E3971EE3621C}"/>
              </a:ext>
            </a:extLst>
          </p:cNvPr>
          <p:cNvSpPr txBox="1"/>
          <p:nvPr/>
        </p:nvSpPr>
        <p:spPr>
          <a:xfrm>
            <a:off x="5252174" y="4950643"/>
            <a:ext cx="1290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Chicken Ramen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A6B832-CE75-295F-5E7F-FEBDE69C2EEA}"/>
              </a:ext>
            </a:extLst>
          </p:cNvPr>
          <p:cNvCxnSpPr/>
          <p:nvPr/>
        </p:nvCxnSpPr>
        <p:spPr>
          <a:xfrm>
            <a:off x="3322320" y="2944950"/>
            <a:ext cx="14325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0AC251-ADE6-EC94-2100-626D7B54FBBA}"/>
              </a:ext>
            </a:extLst>
          </p:cNvPr>
          <p:cNvSpPr txBox="1"/>
          <p:nvPr/>
        </p:nvSpPr>
        <p:spPr>
          <a:xfrm>
            <a:off x="2428240" y="2555298"/>
            <a:ext cx="13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glucometer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27309A-77AE-035D-53DD-23DE4B39897E}"/>
              </a:ext>
            </a:extLst>
          </p:cNvPr>
          <p:cNvCxnSpPr>
            <a:cxnSpLocks/>
          </p:cNvCxnSpPr>
          <p:nvPr/>
        </p:nvCxnSpPr>
        <p:spPr>
          <a:xfrm>
            <a:off x="3322320" y="3523718"/>
            <a:ext cx="14325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B55C3B-44BB-56F5-A79D-0B50E17B4BEB}"/>
              </a:ext>
            </a:extLst>
          </p:cNvPr>
          <p:cNvSpPr txBox="1"/>
          <p:nvPr/>
        </p:nvSpPr>
        <p:spPr>
          <a:xfrm>
            <a:off x="2428240" y="3149482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composition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F83859-A928-E42A-2630-C21902B85E80}"/>
              </a:ext>
            </a:extLst>
          </p:cNvPr>
          <p:cNvCxnSpPr>
            <a:cxnSpLocks/>
          </p:cNvCxnSpPr>
          <p:nvPr/>
        </p:nvCxnSpPr>
        <p:spPr>
          <a:xfrm>
            <a:off x="3322320" y="4097581"/>
            <a:ext cx="14325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49CC653-2A8B-6F07-20E8-F815AACABE22}"/>
              </a:ext>
            </a:extLst>
          </p:cNvPr>
          <p:cNvSpPr txBox="1"/>
          <p:nvPr/>
        </p:nvSpPr>
        <p:spPr>
          <a:xfrm>
            <a:off x="2428240" y="3728249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Blood pressure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295F85-8805-A387-7AC6-71335C2C07A8}"/>
              </a:ext>
            </a:extLst>
          </p:cNvPr>
          <p:cNvCxnSpPr>
            <a:cxnSpLocks/>
          </p:cNvCxnSpPr>
          <p:nvPr/>
        </p:nvCxnSpPr>
        <p:spPr>
          <a:xfrm>
            <a:off x="3322320" y="4666541"/>
            <a:ext cx="14325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55B9B47-B8A2-4712-C3CF-B62F3FE0F5F8}"/>
              </a:ext>
            </a:extLst>
          </p:cNvPr>
          <p:cNvSpPr txBox="1"/>
          <p:nvPr/>
        </p:nvSpPr>
        <p:spPr>
          <a:xfrm>
            <a:off x="2428240" y="4297209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7864F-DB04-8CE2-F5E7-5CBD35CE1B7E}"/>
              </a:ext>
            </a:extLst>
          </p:cNvPr>
          <p:cNvSpPr txBox="1"/>
          <p:nvPr/>
        </p:nvSpPr>
        <p:spPr>
          <a:xfrm>
            <a:off x="5534209" y="5914569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Diary</a:t>
            </a:r>
          </a:p>
        </p:txBody>
      </p:sp>
    </p:spTree>
    <p:extLst>
      <p:ext uri="{BB962C8B-B14F-4D97-AF65-F5344CB8AC3E}">
        <p14:creationId xmlns:p14="http://schemas.microsoft.com/office/powerpoint/2010/main" val="276413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828E3-278D-ADB3-DCCE-602F1FBAD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CF7A-EFB5-2188-7B2B-E256B42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1146972" cy="832304"/>
          </a:xfrm>
        </p:spPr>
        <p:txBody>
          <a:bodyPr/>
          <a:lstStyle/>
          <a:p>
            <a:r>
              <a:rPr lang="en-US" dirty="0"/>
              <a:t>Messages</a:t>
            </a:r>
          </a:p>
        </p:txBody>
      </p:sp>
      <p:pic>
        <p:nvPicPr>
          <p:cNvPr id="7" name="Picture 6" descr="A list of food items&#10;&#10;AI-generated content may be incorrect.">
            <a:extLst>
              <a:ext uri="{FF2B5EF4-FFF2-40B4-BE49-F238E27FC236}">
                <a16:creationId xmlns:a16="http://schemas.microsoft.com/office/drawing/2014/main" id="{E7805465-5F85-6E97-925F-8D3A391A1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090" y="1087120"/>
            <a:ext cx="8167819" cy="55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53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286</Words>
  <Application>Microsoft Macintosh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Clinical Trial for Digital Health Platform Assessment</vt:lpstr>
      <vt:lpstr>PowerPoint Presentation</vt:lpstr>
      <vt:lpstr>Overview</vt:lpstr>
      <vt:lpstr>Cohort management</vt:lpstr>
      <vt:lpstr>Randomization</vt:lpstr>
      <vt:lpstr>Cohort characteristics</vt:lpstr>
      <vt:lpstr>Chronicles</vt:lpstr>
      <vt:lpstr>The digital health platform</vt:lpstr>
      <vt:lpstr>Messages</vt:lpstr>
      <vt:lpstr>Results</vt:lpstr>
      <vt:lpstr>Numeric results</vt:lpstr>
      <vt:lpstr>Secondary outcomes</vt:lpstr>
      <vt:lpstr>Secondary outcomes</vt:lpstr>
      <vt:lpstr>Secondary outcomes</vt:lpstr>
      <vt:lpstr>Secondary outcomes</vt:lpstr>
      <vt:lpstr>Secondary outcomes</vt:lpstr>
      <vt:lpstr>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Asiful Arefeen</dc:creator>
  <cp:lastModifiedBy>Asiful Arefeen</cp:lastModifiedBy>
  <cp:revision>4</cp:revision>
  <dcterms:created xsi:type="dcterms:W3CDTF">2025-05-05T03:24:38Z</dcterms:created>
  <dcterms:modified xsi:type="dcterms:W3CDTF">2025-07-02T18:58:05Z</dcterms:modified>
</cp:coreProperties>
</file>