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7" r:id="rId7"/>
    <p:sldId id="262" r:id="rId8"/>
    <p:sldId id="268" r:id="rId9"/>
    <p:sldId id="269" r:id="rId10"/>
    <p:sldId id="263" r:id="rId11"/>
    <p:sldId id="272" r:id="rId12"/>
    <p:sldId id="264" r:id="rId13"/>
    <p:sldId id="265" r:id="rId14"/>
    <p:sldId id="271" r:id="rId15"/>
    <p:sldId id="270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3"/>
    <p:restoredTop sz="96076"/>
  </p:normalViewPr>
  <p:slideViewPr>
    <p:cSldViewPr snapToGrid="0">
      <p:cViewPr>
        <p:scale>
          <a:sx n="122" d="100"/>
          <a:sy n="122" d="100"/>
        </p:scale>
        <p:origin x="392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1T06:29:14.9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34 24575,'29'0'0,"40"0"0,-3 0 0,10 0 0,-8 0 0,6 0 0,2 0-956,12 0 0,4 0 0,2 0 956,-13 0 0,1 0 0,2 0 0,0 0-378,4 0 1,1 0 0,0 0 0,1 0 377,4 0 0,1 0 0,0 0 0,-3 0-638,-7 0 0,-1 0 0,-1 0 0,-2 0 638,18 0 0,-3 0 0,-3 0 0,-15 0 0,-2 0 0,-2 0 0,-5 0 0,-1 0 0,0 0 0,1 0 0,0 0 0,-1 0 0,32 0 0,0 0 0,-33 0 0,1 0 0,0 0 0,31 0 0,0 0 0,-31-1 0,1 0 0,-1 0 0,1-1 0,-1 1 0,1-1 0,1 1 0,1-1 0,0 0 0,4 1 0,0 0 0,3-1-373,15 2 0,2 0 1,4 0 372,-18 0 0,3 0 0,1 0 0,1 0 0,10 0 0,2 0 0,2 0 0,-1 0-122,-17 0 0,1 0 0,0 0 0,0 0 0,0 0 122,-2 0 0,1 0 0,0 0 0,-1 0 0,0 0 0,19 0 0,-1 0 0,0 0 0,0 0 0,-6-1 0,1 0 0,-2 0 0,0 0 60,-5 0 1,1 0 0,-2 0-1,0 0-60,-3 0 0,0 0 0,-1 0 0,-3 0 0,13-1 0,-4 1 0,-1 0-5,-4 1 1,-2 0 0,-3 0 4,18 0 0,-3 0 0,-6 0 0,-1 0 80,1 0 1,-1 0-81,-6 0 0,1 0 0,1 1 0,-1 1 0,-6 1 0,-1 1 0,-2 1 0,-1 1 0,-5-1 0,-1 1 0,-2 0 0,0-1 0,0-2 0,3 0 756,12 0 0,4-1-756,11-1 0,5 1 0,-21-2 0,1 0 0,3 0 172,3 0 1,3 0 0,-1 0-173,2 0 0,1 0 0,-2 0 0,-2 0 0,-1 0 0,-1 0 0,-8 0 0,-1 0 0,-2 0 1876,26 0 0,-4 0-1876,-9 0 0,-4 0 0,-16 0 0,-3 0 0,-7 0 0,-4 0 1358,25 0-1358,-16 0 0,1 0 176,-5 0-176,0 0 951,-8 0-951,-6 0 0,-10 0 0,-7 0 0,-6 0 0,-2 0 0,-9 0 0,-1 0 0,-8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1T06:31:17.3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20 24575,'48'-4'0,"32"1"0,-17 2 0,6 2 0,16-1 0,2 0 0,3 0 0,-2 0 0,-12 0 0,-4 0 0,-8 0 0,-5 0 0,30 0 0,-7 0 0,-6 0 0,-8 0 0,-1 0 0,-3 0 0,1 0 0,-5 0 0,5 0 0,3 0 0,22 0 0,-37 0 0,3 0 0,6 0 0,1 0 0,3 0 0,1 0 0,-1-2 0,0 1 0,2-1 0,1 1 0,-1-1 0,0 0 0,-1 1 0,-1 0 0,-3 0 0,-3 2 0,33-1 0,-18 0 0,-21 0 0,-9 0 0,3 0 0,0 0 0,4 0 0,0 0 0,-1 0 0,-2 0 0,3 0 0,8 0 0,18 0 0,16 0 0,-41 0 0,1 0 0,0 0 0,1 0 0,44 0 0,-6 0 0,-4 0 0,0 2 0,-12 1 0,-8 0 0,-15 0 0,-5-3 0,2 0 0,2 2 0,3 1 0,-3 0 0,0 0 0,-4-3 0,2 2 0,2 1 0,9 2 0,7 1 0,6-3 0,4-1 0,-1-2 0,-7 0 0,-12 0 0,-17 0 0,-13 0 0,-11 0 0,-2 2 0,-3 0 0,2 1 0,3-1 0,5-2 0,3 0 0,0 0 0,0 0 0,3 0 0,9 0 0,14 0 0,11 0 0,1 0 0,-6 0 0,-17 0 0,-11 0 0,-17 0 0,-5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1T06:29:14.9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34 24575,'29'0'0,"40"0"0,-3 0 0,10 0 0,-8 0 0,6 0 0,2 0-956,12 0 0,4 0 0,2 0 956,-13 0 0,1 0 0,2 0 0,0 0-378,4 0 1,1 0 0,0 0 0,1 0 377,4 0 0,1 0 0,0 0 0,-3 0-638,-7 0 0,-1 0 0,-1 0 0,-2 0 638,18 0 0,-3 0 0,-3 0 0,-15 0 0,-2 0 0,-2 0 0,-5 0 0,-1 0 0,0 0 0,1 0 0,0 0 0,-1 0 0,32 0 0,0 0 0,-33 0 0,1 0 0,0 0 0,31 0 0,0 0 0,-31-1 0,1 0 0,-1 0 0,1-1 0,-1 1 0,1-1 0,1 1 0,1-1 0,0 0 0,4 1 0,0 0 0,3-1-373,15 2 0,2 0 1,4 0 372,-18 0 0,3 0 0,1 0 0,1 0 0,10 0 0,2 0 0,2 0 0,-1 0-122,-17 0 0,1 0 0,0 0 0,0 0 0,0 0 122,-2 0 0,1 0 0,0 0 0,-1 0 0,0 0 0,19 0 0,-1 0 0,0 0 0,0 0 0,-6-1 0,1 0 0,-2 0 0,0 0 60,-5 0 1,1 0 0,-2 0-1,0 0-60,-3 0 0,0 0 0,-1 0 0,-3 0 0,13-1 0,-4 1 0,-1 0-5,-4 1 1,-2 0 0,-3 0 4,18 0 0,-3 0 0,-6 0 0,-1 0 80,1 0 1,-1 0-81,-6 0 0,1 0 0,1 1 0,-1 1 0,-6 1 0,-1 1 0,-2 1 0,-1 1 0,-5-1 0,-1 1 0,-2 0 0,0-1 0,0-2 0,3 0 756,12 0 0,4-1-756,11-1 0,5 1 0,-21-2 0,1 0 0,3 0 172,3 0 1,3 0 0,-1 0-173,2 0 0,1 0 0,-2 0 0,-2 0 0,-1 0 0,-1 0 0,-8 0 0,-1 0 0,-2 0 1876,26 0 0,-4 0-1876,-9 0 0,-4 0 0,-16 0 0,-3 0 0,-7 0 0,-4 0 1358,25 0-1358,-16 0 0,1 0 176,-5 0-176,0 0 951,-8 0-951,-6 0 0,-10 0 0,-7 0 0,-6 0 0,-2 0 0,-9 0 0,-1 0 0,-8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1T06:31:17.3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20 24575,'48'-4'0,"32"1"0,-17 2 0,6 2 0,16-1 0,2 0 0,3 0 0,-2 0 0,-12 0 0,-4 0 0,-8 0 0,-5 0 0,30 0 0,-7 0 0,-6 0 0,-8 0 0,-1 0 0,-3 0 0,1 0 0,-5 0 0,5 0 0,3 0 0,22 0 0,-37 0 0,3 0 0,6 0 0,1 0 0,3 0 0,1 0 0,-1-2 0,0 1 0,2-1 0,1 1 0,-1-1 0,0 0 0,-1 1 0,-1 0 0,-3 0 0,-3 2 0,33-1 0,-18 0 0,-21 0 0,-9 0 0,3 0 0,0 0 0,4 0 0,0 0 0,-1 0 0,-2 0 0,3 0 0,8 0 0,18 0 0,16 0 0,-41 0 0,1 0 0,0 0 0,1 0 0,44 0 0,-6 0 0,-4 0 0,0 2 0,-12 1 0,-8 0 0,-15 0 0,-5-3 0,2 0 0,2 2 0,3 1 0,-3 0 0,0 0 0,-4-3 0,2 2 0,2 1 0,9 2 0,7 1 0,6-3 0,4-1 0,-1-2 0,-7 0 0,-12 0 0,-17 0 0,-13 0 0,-11 0 0,-2 2 0,-3 0 0,2 1 0,3-1 0,5-2 0,3 0 0,0 0 0,0 0 0,3 0 0,9 0 0,14 0 0,11 0 0,1 0 0,-6 0 0,-17 0 0,-11 0 0,-17 0 0,-5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1T06:29:14.9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34 24575,'29'0'0,"40"0"0,-3 0 0,10 0 0,-8 0 0,6 0 0,2 0-956,12 0 0,4 0 0,2 0 956,-13 0 0,1 0 0,2 0 0,0 0-378,4 0 1,1 0 0,0 0 0,1 0 377,4 0 0,1 0 0,0 0 0,-3 0-638,-7 0 0,-1 0 0,-1 0 0,-2 0 638,18 0 0,-3 0 0,-3 0 0,-15 0 0,-2 0 0,-2 0 0,-5 0 0,-1 0 0,0 0 0,1 0 0,0 0 0,-1 0 0,32 0 0,0 0 0,-33 0 0,1 0 0,0 0 0,31 0 0,0 0 0,-31-1 0,1 0 0,-1 0 0,1-1 0,-1 1 0,1-1 0,1 1 0,1-1 0,0 0 0,4 1 0,0 0 0,3-1-373,15 2 0,2 0 1,4 0 372,-18 0 0,3 0 0,1 0 0,1 0 0,10 0 0,2 0 0,2 0 0,-1 0-122,-17 0 0,1 0 0,0 0 0,0 0 0,0 0 122,-2 0 0,1 0 0,0 0 0,-1 0 0,0 0 0,19 0 0,-1 0 0,0 0 0,0 0 0,-6-1 0,1 0 0,-2 0 0,0 0 60,-5 0 1,1 0 0,-2 0-1,0 0-60,-3 0 0,0 0 0,-1 0 0,-3 0 0,13-1 0,-4 1 0,-1 0-5,-4 1 1,-2 0 0,-3 0 4,18 0 0,-3 0 0,-6 0 0,-1 0 80,1 0 1,-1 0-81,-6 0 0,1 0 0,1 1 0,-1 1 0,-6 1 0,-1 1 0,-2 1 0,-1 1 0,-5-1 0,-1 1 0,-2 0 0,0-1 0,0-2 0,3 0 756,12 0 0,4-1-756,11-1 0,5 1 0,-21-2 0,1 0 0,3 0 172,3 0 1,3 0 0,-1 0-173,2 0 0,1 0 0,-2 0 0,-2 0 0,-1 0 0,-1 0 0,-8 0 0,-1 0 0,-2 0 1876,26 0 0,-4 0-1876,-9 0 0,-4 0 0,-16 0 0,-3 0 0,-7 0 0,-4 0 1358,25 0-1358,-16 0 0,1 0 176,-5 0-176,0 0 951,-8 0-951,-6 0 0,-10 0 0,-7 0 0,-6 0 0,-2 0 0,-9 0 0,-1 0 0,-8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1T06:31:17.3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20 24575,'48'-4'0,"32"1"0,-17 2 0,6 2 0,16-1 0,2 0 0,3 0 0,-2 0 0,-12 0 0,-4 0 0,-8 0 0,-5 0 0,30 0 0,-7 0 0,-6 0 0,-8 0 0,-1 0 0,-3 0 0,1 0 0,-5 0 0,5 0 0,3 0 0,22 0 0,-37 0 0,3 0 0,6 0 0,1 0 0,3 0 0,1 0 0,-1-2 0,0 1 0,2-1 0,1 1 0,-1-1 0,0 0 0,-1 1 0,-1 0 0,-3 0 0,-3 2 0,33-1 0,-18 0 0,-21 0 0,-9 0 0,3 0 0,0 0 0,4 0 0,0 0 0,-1 0 0,-2 0 0,3 0 0,8 0 0,18 0 0,16 0 0,-41 0 0,1 0 0,0 0 0,1 0 0,44 0 0,-6 0 0,-4 0 0,0 2 0,-12 1 0,-8 0 0,-15 0 0,-5-3 0,2 0 0,2 2 0,3 1 0,-3 0 0,0 0 0,-4-3 0,2 2 0,2 1 0,9 2 0,7 1 0,6-3 0,4-1 0,-1-2 0,-7 0 0,-12 0 0,-17 0 0,-13 0 0,-11 0 0,-2 2 0,-3 0 0,2 1 0,3-1 0,5-2 0,3 0 0,0 0 0,0 0 0,3 0 0,9 0 0,14 0 0,11 0 0,1 0 0,-6 0 0,-17 0 0,-11 0 0,-17 0 0,-5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1T06:29:14.9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34 24575,'29'0'0,"40"0"0,-3 0 0,10 0 0,-8 0 0,6 0 0,2 0-956,12 0 0,4 0 0,2 0 956,-13 0 0,1 0 0,2 0 0,0 0-378,4 0 1,1 0 0,0 0 0,1 0 377,4 0 0,1 0 0,0 0 0,-3 0-638,-7 0 0,-1 0 0,-1 0 0,-2 0 638,18 0 0,-3 0 0,-3 0 0,-15 0 0,-2 0 0,-2 0 0,-5 0 0,-1 0 0,0 0 0,1 0 0,0 0 0,-1 0 0,32 0 0,0 0 0,-33 0 0,1 0 0,0 0 0,31 0 0,0 0 0,-31-1 0,1 0 0,-1 0 0,1-1 0,-1 1 0,1-1 0,1 1 0,1-1 0,0 0 0,4 1 0,0 0 0,3-1-373,15 2 0,2 0 1,4 0 372,-18 0 0,3 0 0,1 0 0,1 0 0,10 0 0,2 0 0,2 0 0,-1 0-122,-17 0 0,1 0 0,0 0 0,0 0 0,0 0 122,-2 0 0,1 0 0,0 0 0,-1 0 0,0 0 0,19 0 0,-1 0 0,0 0 0,0 0 0,-6-1 0,1 0 0,-2 0 0,0 0 60,-5 0 1,1 0 0,-2 0-1,0 0-60,-3 0 0,0 0 0,-1 0 0,-3 0 0,13-1 0,-4 1 0,-1 0-5,-4 1 1,-2 0 0,-3 0 4,18 0 0,-3 0 0,-6 0 0,-1 0 80,1 0 1,-1 0-81,-6 0 0,1 0 0,1 1 0,-1 1 0,-6 1 0,-1 1 0,-2 1 0,-1 1 0,-5-1 0,-1 1 0,-2 0 0,0-1 0,0-2 0,3 0 756,12 0 0,4-1-756,11-1 0,5 1 0,-21-2 0,1 0 0,3 0 172,3 0 1,3 0 0,-1 0-173,2 0 0,1 0 0,-2 0 0,-2 0 0,-1 0 0,-1 0 0,-8 0 0,-1 0 0,-2 0 1876,26 0 0,-4 0-1876,-9 0 0,-4 0 0,-16 0 0,-3 0 0,-7 0 0,-4 0 1358,25 0-1358,-16 0 0,1 0 176,-5 0-176,0 0 951,-8 0-951,-6 0 0,-10 0 0,-7 0 0,-6 0 0,-2 0 0,-9 0 0,-1 0 0,-8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1T06:31:17.3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20 24575,'48'-4'0,"32"1"0,-17 2 0,6 2 0,16-1 0,2 0 0,3 0 0,-2 0 0,-12 0 0,-4 0 0,-8 0 0,-5 0 0,30 0 0,-7 0 0,-6 0 0,-8 0 0,-1 0 0,-3 0 0,1 0 0,-5 0 0,5 0 0,3 0 0,22 0 0,-37 0 0,3 0 0,6 0 0,1 0 0,3 0 0,1 0 0,-1-2 0,0 1 0,2-1 0,1 1 0,-1-1 0,0 0 0,-1 1 0,-1 0 0,-3 0 0,-3 2 0,33-1 0,-18 0 0,-21 0 0,-9 0 0,3 0 0,0 0 0,4 0 0,0 0 0,-1 0 0,-2 0 0,3 0 0,8 0 0,18 0 0,16 0 0,-41 0 0,1 0 0,0 0 0,1 0 0,44 0 0,-6 0 0,-4 0 0,0 2 0,-12 1 0,-8 0 0,-15 0 0,-5-3 0,2 0 0,2 2 0,3 1 0,-3 0 0,0 0 0,-4-3 0,2 2 0,2 1 0,9 2 0,7 1 0,6-3 0,4-1 0,-1-2 0,-7 0 0,-12 0 0,-17 0 0,-13 0 0,-11 0 0,-2 2 0,-3 0 0,2 1 0,3-1 0,5-2 0,3 0 0,0 0 0,0 0 0,3 0 0,9 0 0,14 0 0,11 0 0,1 0 0,-6 0 0,-17 0 0,-11 0 0,-17 0 0,-5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BB2B0-9260-1BD9-5AF2-AD23E4B349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36E2B5-9A2C-75A7-C5F4-6A707264C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309EA-4DB5-619D-0982-FD09AAF10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A041-387C-EC4D-B140-5176A25E43D9}" type="datetimeFigureOut">
              <a:rPr lang="en-US" smtClean="0"/>
              <a:t>2/10/26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77D4A-78D0-539F-87E6-6745DBD49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35DEE-1D21-977F-A3FB-2CA4F9C8A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B8E5-BCE0-FC44-855D-6FAB3F9DE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2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F9AF2-6F83-F49E-F7F5-BDEF956E9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FF8F9D-66DB-A19B-53D9-A819275304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C17A5-1324-DFB4-E79A-6E71717EB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A041-387C-EC4D-B140-5176A25E43D9}" type="datetimeFigureOut">
              <a:rPr lang="en-US" smtClean="0"/>
              <a:t>2/10/26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3035E-095E-2C04-3C84-42614732F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EECF4-04AE-98BA-71A1-403B2D978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B8E5-BCE0-FC44-855D-6FAB3F9DE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6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7BDC25-6B96-0D23-549B-EDA3646D74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C7FF46-9E0D-A654-A5CF-77403A59C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50DCB7-066C-9ADE-EEBF-1D28DE42F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A041-387C-EC4D-B140-5176A25E43D9}" type="datetimeFigureOut">
              <a:rPr lang="en-US" smtClean="0"/>
              <a:t>2/10/26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608A3-04EE-9F7A-218C-E582BCAE6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C7245-ED90-494C-86FA-00838C8DB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B8E5-BCE0-FC44-855D-6FAB3F9DE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5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FBFA4-D53D-3838-EFA5-3C7B27425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4EACF-A500-9DCC-31A3-0C44E1F07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E9D7A-66BE-54A4-DE85-01A499D5E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A041-387C-EC4D-B140-5176A25E43D9}" type="datetimeFigureOut">
              <a:rPr lang="en-US" smtClean="0"/>
              <a:t>2/10/26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A54A4-1D02-3EC9-231E-EFCABE6D0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6EBAC-E723-82E0-539A-8FCBBA81E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B8E5-BCE0-FC44-855D-6FAB3F9DE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14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5C1E6-6664-0390-C112-575AF12BD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F79A56-4AAF-93E1-67E7-3CCB83217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3E695-91C1-5FC6-C83A-C170D04A9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A041-387C-EC4D-B140-5176A25E43D9}" type="datetimeFigureOut">
              <a:rPr lang="en-US" smtClean="0"/>
              <a:t>2/10/26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DF9A7-EB10-7BC8-EAF2-9D4850B50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374F-4BF0-E0A4-7134-CDABDC7C8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B8E5-BCE0-FC44-855D-6FAB3F9DE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45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280A3-25CC-76A4-06D5-B68786BCB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51722-5A83-E809-B86B-342EB2CCD5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BD725-B0FA-D8E5-705B-9D15D880F7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69B54A-9430-95DC-B90F-01F2B5275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A041-387C-EC4D-B140-5176A25E43D9}" type="datetimeFigureOut">
              <a:rPr lang="en-US" smtClean="0"/>
              <a:t>2/10/26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24830C-6EEB-7CC4-9904-EFA5934F6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58F313-390D-F85A-28D9-37436F6D0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B8E5-BCE0-FC44-855D-6FAB3F9DE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51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930ED-97B3-9752-BBA7-B6222CC91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E2A931-6748-1FA4-2914-E45F42E51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52DF70-79AE-5ABF-CA0D-8CD59852F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1C1DBA-6CA5-930D-C5DB-C68AC28BA3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687E86-7302-DC62-4328-2A7BFDC8B5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9EC0A3-3A62-C627-369C-7D36AAA9A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A041-387C-EC4D-B140-5176A25E43D9}" type="datetimeFigureOut">
              <a:rPr lang="en-US" smtClean="0"/>
              <a:t>2/10/26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8A4842-7A23-D394-A75C-91F24F86C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C17209-DFE3-A5C2-EA02-E4B10890A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B8E5-BCE0-FC44-855D-6FAB3F9DE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03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9FB11-1EDB-45A7-F1F3-284FB9D78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FA760B-6B4A-D6E5-58CF-67E2C665F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A041-387C-EC4D-B140-5176A25E43D9}" type="datetimeFigureOut">
              <a:rPr lang="en-US" smtClean="0"/>
              <a:t>2/10/26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3DFCE-63C2-6538-3930-68B7730B3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BE23E6-673A-58AC-AF23-B2FCF133E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B8E5-BCE0-FC44-855D-6FAB3F9DE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23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7546D6-B03F-E054-23E7-43F68E64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A041-387C-EC4D-B140-5176A25E43D9}" type="datetimeFigureOut">
              <a:rPr lang="en-US" smtClean="0"/>
              <a:t>2/10/26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1535A9-C01F-DF68-A409-39E88F5CF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9EAA4-7DC9-A4C1-61A7-9865AC6CB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B8E5-BCE0-FC44-855D-6FAB3F9DE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06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619D6-510B-CBEC-4A6E-733627839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E83D4-190D-3470-F52B-FC0ECDD95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4F114-0105-92FD-5D48-4D6EBD9E5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4D6CB7-4410-AB70-B62A-2674B570E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A041-387C-EC4D-B140-5176A25E43D9}" type="datetimeFigureOut">
              <a:rPr lang="en-US" smtClean="0"/>
              <a:t>2/10/26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63F758-10C6-D9D6-57C4-54853C7DE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EC2798-057B-7C73-BD7F-095AD7503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B8E5-BCE0-FC44-855D-6FAB3F9DE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74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B0E52-07AB-FC85-AB47-2A7A4A4A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0D79FA-2D3D-9608-04F8-FC7AE7F500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9FEF49-A2B8-B150-1AEE-D0B946B6B6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EB8700-B06C-2F5F-E7AD-8C39DD28F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A041-387C-EC4D-B140-5176A25E43D9}" type="datetimeFigureOut">
              <a:rPr lang="en-US" smtClean="0"/>
              <a:t>2/10/26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5B05F-1CD4-1912-4251-9A575DC20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5EAA9B-72E7-559C-78FA-2FE552104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B8E5-BCE0-FC44-855D-6FAB3F9DE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4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C26D62-3703-3B9C-D0DF-AAF660FD8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497251-D258-457E-62DF-74CE96C0A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79636-FDB0-0005-0B7A-23EB69F542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C6A041-387C-EC4D-B140-5176A25E43D9}" type="datetimeFigureOut">
              <a:rPr lang="en-US" smtClean="0"/>
              <a:t>2/10/26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4F5D0-2B3F-44D1-B286-2E82D17E8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0BC78-7723-E20C-3CBE-157FDFEA1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3EB8E5-BCE0-FC44-855D-6FAB3F9DE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27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customXml" Target="../ink/ink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customXml" Target="../ink/ink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customXml" Target="../ink/ink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customXml" Target="../ink/ink8.xm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44FA8-2D07-B986-96F8-E3BCE36734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C54408-8281-755D-EE18-CC8A4A61F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45428"/>
            <a:ext cx="9144000" cy="18832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70C0"/>
                </a:solidFill>
              </a:rPr>
              <a:t>#</a:t>
            </a:r>
            <a:r>
              <a:rPr lang="en-US" sz="1600" dirty="0" err="1">
                <a:solidFill>
                  <a:srgbClr val="0070C0"/>
                </a:solidFill>
              </a:rPr>
              <a:t>ArXiv</a:t>
            </a:r>
            <a:endParaRPr lang="en-US" sz="1600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70C0"/>
                </a:solidFill>
              </a:rPr>
              <a:t>#October’24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70C0"/>
                </a:solidFill>
              </a:rPr>
              <a:t>#90_citations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70C0"/>
                </a:solidFill>
              </a:rPr>
              <a:t>#</a:t>
            </a:r>
            <a:r>
              <a:rPr lang="en-US" sz="1600" dirty="0" err="1">
                <a:solidFill>
                  <a:srgbClr val="0070C0"/>
                </a:solidFill>
              </a:rPr>
              <a:t>Time_series_foundation_model</a:t>
            </a:r>
            <a:endParaRPr lang="en-US" sz="1600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5" name="Picture 4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B73181E5-59D1-A64B-A319-FA5B9BA4F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69" y="651274"/>
            <a:ext cx="11106862" cy="33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464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0721F-BDFB-5133-B573-9C0A76B37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87422-6A57-0FD0-C81C-1BA90BEC4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85058"/>
            <a:ext cx="11190514" cy="772886"/>
          </a:xfrm>
        </p:spPr>
        <p:txBody>
          <a:bodyPr/>
          <a:lstStyle/>
          <a:p>
            <a:r>
              <a:rPr lang="en-US" dirty="0"/>
              <a:t>Method</a:t>
            </a:r>
          </a:p>
        </p:txBody>
      </p:sp>
      <p:pic>
        <p:nvPicPr>
          <p:cNvPr id="4" name="Content Placeholder 4" descr="A diagram of a transformer&#10;&#10;AI-generated content may be incorrect.">
            <a:extLst>
              <a:ext uri="{FF2B5EF4-FFF2-40B4-BE49-F238E27FC236}">
                <a16:creationId xmlns:a16="http://schemas.microsoft.com/office/drawing/2014/main" id="{77FA9A5B-B9E7-E286-E60A-D1E939F615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8020" y="1138287"/>
            <a:ext cx="7515960" cy="513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83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E1DC8-AED8-F639-C8FF-AF093A1AD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3DFBE-8E95-5BE7-9607-A04FD91B9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85058"/>
            <a:ext cx="11190514" cy="772886"/>
          </a:xfrm>
        </p:spPr>
        <p:txBody>
          <a:bodyPr/>
          <a:lstStyle/>
          <a:p>
            <a:r>
              <a:rPr lang="en-US" dirty="0"/>
              <a:t>Comparison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34ED409-478F-11E0-92F2-FA07AF7453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717646"/>
              </p:ext>
            </p:extLst>
          </p:nvPr>
        </p:nvGraphicFramePr>
        <p:xfrm>
          <a:off x="838200" y="1234440"/>
          <a:ext cx="10515600" cy="182880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25941633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7465839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Prior Works (MOIRAI, </a:t>
                      </a:r>
                      <a:r>
                        <a:rPr lang="en-US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TimesFM</a:t>
                      </a:r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MOIRAI-MOE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58425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Frequency-level specialization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Token-level specialization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89785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Human-defined routing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Learned routing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938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Static heads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Dynamic experts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75542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Series-level modeling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Representation-level modeling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2486043"/>
                  </a:ext>
                </a:extLst>
              </a:tr>
            </a:tbl>
          </a:graphicData>
        </a:graphic>
      </p:graphicFrame>
      <p:pic>
        <p:nvPicPr>
          <p:cNvPr id="8" name="Picture 7" descr="A diagram of a process&#10;&#10;AI-generated content may be incorrect.">
            <a:extLst>
              <a:ext uri="{FF2B5EF4-FFF2-40B4-BE49-F238E27FC236}">
                <a16:creationId xmlns:a16="http://schemas.microsoft.com/office/drawing/2014/main" id="{B846963B-DD81-BCDE-90C4-41D2CB364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199493"/>
            <a:ext cx="7772400" cy="357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887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D6149-7BF6-5672-53F0-BFF58E45F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43E8C-046C-C79B-1458-2235E8D13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85058"/>
            <a:ext cx="11190514" cy="772886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5" name="Content Placeholder 4" descr="A graph of a number of data&#10;&#10;AI-generated content may be incorrect.">
            <a:extLst>
              <a:ext uri="{FF2B5EF4-FFF2-40B4-BE49-F238E27FC236}">
                <a16:creationId xmlns:a16="http://schemas.microsoft.com/office/drawing/2014/main" id="{BF6DB2F2-6464-F308-5BED-7D7332E256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9454"/>
          <a:stretch>
            <a:fillRect/>
          </a:stretch>
        </p:blipFill>
        <p:spPr>
          <a:xfrm>
            <a:off x="1074345" y="2046514"/>
            <a:ext cx="10108624" cy="46264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EEA585-DB32-8E1C-A2CB-C8AF73F8D49D}"/>
              </a:ext>
            </a:extLst>
          </p:cNvPr>
          <p:cNvSpPr txBox="1"/>
          <p:nvPr/>
        </p:nvSpPr>
        <p:spPr>
          <a:xfrm>
            <a:off x="653143" y="1382486"/>
            <a:ext cx="2927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 distribution forecasting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D5517D-6043-FA75-5409-6C6D87AFCCC5}"/>
              </a:ext>
            </a:extLst>
          </p:cNvPr>
          <p:cNvSpPr txBox="1"/>
          <p:nvPr/>
        </p:nvSpPr>
        <p:spPr>
          <a:xfrm>
            <a:off x="3829288" y="591116"/>
            <a:ext cx="78293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﻿MOIRAI-MOE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drastically surpasses its dense counterpart MOIRAI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by 17%, and also outperforms the larger models MOIRAI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and MOIRAI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by 8% and 7%, respectively. MOIRAI-MOE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delivers a further 3% improvement over MOIRAI-MOE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Compared to the foundation model Chronos, which MOIRAI could not surpass, MOIRAI-MOE successfully bridges the gap and delivers superior results with up to 65× fewer activated parameters</a:t>
            </a:r>
          </a:p>
        </p:txBody>
      </p:sp>
    </p:spTree>
    <p:extLst>
      <p:ext uri="{BB962C8B-B14F-4D97-AF65-F5344CB8AC3E}">
        <p14:creationId xmlns:p14="http://schemas.microsoft.com/office/powerpoint/2010/main" val="13717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F113F9-E0D9-81D8-D9C4-937679242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3FF2C-1BB2-1CAA-6538-0B51E310B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85058"/>
            <a:ext cx="11190514" cy="772886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5" name="Content Placeholder 4" descr="A screenshot of a data sheet&#10;&#10;AI-generated content may be incorrect.">
            <a:extLst>
              <a:ext uri="{FF2B5EF4-FFF2-40B4-BE49-F238E27FC236}">
                <a16:creationId xmlns:a16="http://schemas.microsoft.com/office/drawing/2014/main" id="{B57617AD-A041-EF8E-D4DA-DF643231D4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5567" y="185058"/>
            <a:ext cx="7726848" cy="58649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929FDD-B2A9-2DB6-2E86-A1AD2E09DB8A}"/>
              </a:ext>
            </a:extLst>
          </p:cNvPr>
          <p:cNvSpPr txBox="1"/>
          <p:nvPr/>
        </p:nvSpPr>
        <p:spPr>
          <a:xfrm>
            <a:off x="631371" y="945377"/>
            <a:ext cx="2366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Zero shot performance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878888-FB80-C8EB-F2AB-91A9DE081EEB}"/>
              </a:ext>
            </a:extLst>
          </p:cNvPr>
          <p:cNvSpPr txBox="1"/>
          <p:nvPr/>
        </p:nvSpPr>
        <p:spPr>
          <a:xfrm>
            <a:off x="259645" y="6050015"/>
            <a:ext cx="1071315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b="1" dirty="0"/>
              <a:t>﻿Continuous ranked probability score CRPS measures how close the </a:t>
            </a:r>
            <a:r>
              <a:rPr lang="en-US" sz="1400" b="1" i="1" dirty="0"/>
              <a:t>entire predicted distribution</a:t>
            </a:r>
            <a:r>
              <a:rPr lang="en-US" sz="1400" b="1" dirty="0"/>
              <a:t> is to the actual observed value.</a:t>
            </a:r>
          </a:p>
          <a:p>
            <a:r>
              <a:rPr lang="en-US" sz="1400" dirty="0"/>
              <a:t>rewards: Accurate central tendency (mean/median), Proper uncertainty (sharp but not overconfident)</a:t>
            </a:r>
          </a:p>
          <a:p>
            <a:r>
              <a:rPr lang="en-US" sz="1400" dirty="0"/>
              <a:t>penalizes: Distributions that are too wide, Distributions that put mass far from the truth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BFAB03-2481-455B-36F6-FE7FB07F7064}"/>
              </a:ext>
            </a:extLst>
          </p:cNvPr>
          <p:cNvSpPr txBox="1"/>
          <p:nvPr/>
        </p:nvSpPr>
        <p:spPr>
          <a:xfrm>
            <a:off x="259646" y="1718263"/>
            <a:ext cx="2835921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﻿MOIRAI-MOE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achieves the best zero-shot performance, even outperforming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TimesFM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and Chronos, which include partial evaluation data in their pretraining corpora. When compared to all sizes of MOIRAI, MOIRAI-MOE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delivers a 3%–14% improvement in CRPS and an 8%–16% improvement in MASE. These improvements are remarkable, considering that MOIRAI-MOE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has only 11M activated parameters – 28× fewer than MOIRAI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1658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35E05-85D6-9E50-3127-37D8810CB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B41B8-A783-7282-61FF-0959EA9D8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85058"/>
            <a:ext cx="11190514" cy="772886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6" name="Content Placeholder 5" descr="A graph of a graph of a graph of a graph of a graph of a graph of a graph of a graph of a graph of a graph of a graph of a graph of a graph of&#10;&#10;AI-generated content may be incorrect.">
            <a:extLst>
              <a:ext uri="{FF2B5EF4-FFF2-40B4-BE49-F238E27FC236}">
                <a16:creationId xmlns:a16="http://schemas.microsoft.com/office/drawing/2014/main" id="{3F09989A-16ED-E033-CF12-408242A022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0850" y="3544820"/>
            <a:ext cx="8750300" cy="3073400"/>
          </a:xfrm>
          <a:prstGeom prst="rect">
            <a:avLst/>
          </a:prstGeom>
        </p:spPr>
      </p:pic>
      <p:pic>
        <p:nvPicPr>
          <p:cNvPr id="4" name="Picture 3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7D4E3289-3BA5-8D08-74B0-2B3D704FB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79" y="1432990"/>
            <a:ext cx="5053693" cy="1880191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36EE4AD-FBF2-B13E-B529-DE13ECEECB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369313"/>
              </p:ext>
            </p:extLst>
          </p:nvPr>
        </p:nvGraphicFramePr>
        <p:xfrm>
          <a:off x="6096000" y="1565582"/>
          <a:ext cx="5780314" cy="137160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259416336"/>
                    </a:ext>
                  </a:extLst>
                </a:gridCol>
                <a:gridCol w="2579914">
                  <a:extLst>
                    <a:ext uri="{9D8B030D-6E8A-4147-A177-3AD203B41FA5}">
                      <a16:colId xmlns:a16="http://schemas.microsoft.com/office/drawing/2014/main" val="17465839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/>
                        <a:t>Masked Encoder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/>
                        <a:t>Decoder-Only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58425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Randomly mask parts of the input sequence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Predict the </a:t>
                      </a:r>
                      <a:r>
                        <a:rPr lang="en-US" b="1" dirty="0"/>
                        <a:t>next</a:t>
                      </a:r>
                      <a:r>
                        <a:rPr lang="en-US" dirty="0"/>
                        <a:t> token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897858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Uses </a:t>
                      </a:r>
                      <a:r>
                        <a:rPr lang="en-US" b="1" dirty="0"/>
                        <a:t>bidirectional context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Uses </a:t>
                      </a:r>
                      <a:r>
                        <a:rPr lang="en-US" b="1" dirty="0"/>
                        <a:t>only past context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938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0314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966B37-534D-BE3F-7058-BC07EF35E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2223B-3740-E320-6B77-62C2EFE6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85058"/>
            <a:ext cx="11190514" cy="772886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5" name="Content Placeholder 4" descr="A group of graphs and diagrams&#10;&#10;AI-generated content may be incorrect.">
            <a:extLst>
              <a:ext uri="{FF2B5EF4-FFF2-40B4-BE49-F238E27FC236}">
                <a16:creationId xmlns:a16="http://schemas.microsoft.com/office/drawing/2014/main" id="{CAFF8535-4C1F-8AE7-7512-D695407624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9878" y="1423719"/>
            <a:ext cx="10332244" cy="52492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DA9425-8C5D-7A33-C300-FCCDFDE2E3D5}"/>
              </a:ext>
            </a:extLst>
          </p:cNvPr>
          <p:cNvSpPr txBox="1"/>
          <p:nvPr/>
        </p:nvSpPr>
        <p:spPr>
          <a:xfrm>
            <a:off x="4103536" y="2906486"/>
            <a:ext cx="17733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Overlapping embedding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C3707-6B2D-CF1E-92C3-C3274211FD76}"/>
              </a:ext>
            </a:extLst>
          </p:cNvPr>
          <p:cNvSpPr txBox="1"/>
          <p:nvPr/>
        </p:nvSpPr>
        <p:spPr>
          <a:xfrm>
            <a:off x="3937625" y="4605002"/>
            <a:ext cx="210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Non-overlapping embedding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081B40-E8A6-2B4F-0618-2562CED6B59E}"/>
              </a:ext>
            </a:extLst>
          </p:cNvPr>
          <p:cNvSpPr txBox="1"/>
          <p:nvPr/>
        </p:nvSpPr>
        <p:spPr>
          <a:xfrm>
            <a:off x="2535964" y="5070777"/>
            <a:ext cx="26256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Similar patterns, different frequencies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5EC167-71C9-B3EE-CE1A-36C559BDE9BD}"/>
              </a:ext>
            </a:extLst>
          </p:cNvPr>
          <p:cNvSpPr txBox="1"/>
          <p:nvPr/>
        </p:nvSpPr>
        <p:spPr>
          <a:xfrm>
            <a:off x="2535964" y="1304321"/>
            <a:ext cx="26256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frequency, different dynamics</a:t>
            </a:r>
          </a:p>
        </p:txBody>
      </p:sp>
    </p:spTree>
    <p:extLst>
      <p:ext uri="{BB962C8B-B14F-4D97-AF65-F5344CB8AC3E}">
        <p14:creationId xmlns:p14="http://schemas.microsoft.com/office/powerpoint/2010/main" val="928539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4C25C7-790A-82E3-4D85-A50DBD066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1703A-0258-F88B-7ABE-003E05843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85058"/>
            <a:ext cx="11190514" cy="772886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5" name="Content Placeholder 4" descr="A group of graphs showing different sizes of bars&#10;&#10;AI-generated content may be incorrect.">
            <a:extLst>
              <a:ext uri="{FF2B5EF4-FFF2-40B4-BE49-F238E27FC236}">
                <a16:creationId xmlns:a16="http://schemas.microsoft.com/office/drawing/2014/main" id="{9F27FA67-211C-9FA0-C343-A2D8D40B4F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9599" y="260853"/>
            <a:ext cx="8015111" cy="64120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BB92C6-CEAA-5674-44EF-A463BA860C7F}"/>
              </a:ext>
            </a:extLst>
          </p:cNvPr>
          <p:cNvSpPr txBox="1"/>
          <p:nvPr/>
        </p:nvSpPr>
        <p:spPr>
          <a:xfrm>
            <a:off x="533400" y="1054079"/>
            <a:ext cx="23819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where tokens route at different depths</a:t>
            </a:r>
            <a:r>
              <a:rPr lang="en-US" dirty="0"/>
              <a:t> in a single trained model</a:t>
            </a:r>
          </a:p>
        </p:txBody>
      </p:sp>
    </p:spTree>
    <p:extLst>
      <p:ext uri="{BB962C8B-B14F-4D97-AF65-F5344CB8AC3E}">
        <p14:creationId xmlns:p14="http://schemas.microsoft.com/office/powerpoint/2010/main" val="2404452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6DAA2-7D15-0085-BF1E-E7FB4CEAC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85058"/>
            <a:ext cx="11190514" cy="772886"/>
          </a:xfrm>
        </p:spPr>
        <p:txBody>
          <a:bodyPr/>
          <a:lstStyle/>
          <a:p>
            <a:r>
              <a:rPr lang="en-US" dirty="0"/>
              <a:t>Motivation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C3DDDB-D925-4A13-860F-1EF65CA511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3399" y="1262743"/>
                <a:ext cx="11190513" cy="491422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Prior foundation model works (like MOIRAI, </a:t>
                </a:r>
                <a:r>
                  <a:rPr lang="en-US" sz="2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TimesFM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claim to be good in zero-shot approach. But they have frequency level specifications</a:t>
                </a:r>
              </a:p>
              <a:p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MOIRAI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has separate input/output projection layers per frequency</a:t>
                </a:r>
                <a:b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(hourly head, daily head, weekly head, etc.)</a:t>
                </a:r>
              </a:p>
              <a:p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400" b="1" dirty="0" err="1"/>
                  <a:t>TimesFM</a:t>
                </a:r>
                <a:r>
                  <a:rPr lang="en-US" sz="2400" b="1" dirty="0"/>
                  <a:t> </a:t>
                </a:r>
                <a:r>
                  <a:rPr lang="en-US" sz="2400" dirty="0"/>
                  <a:t>uses frequency embeddings to condition the model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′=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𝑓𝑟𝑒𝑞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​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model effectively learns: “If frequency = hourly → behave like this” or “If frequency = daily → behave differently”</a:t>
                </a: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C3DDDB-D925-4A13-860F-1EF65CA511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399" y="1262743"/>
                <a:ext cx="11190513" cy="4914220"/>
              </a:xfrm>
              <a:blipFill>
                <a:blip r:embed="rId2"/>
                <a:stretch>
                  <a:fillRect l="-680" t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764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F5C8A-7050-7B35-1915-CCAEF61BD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13D9C-855B-4AD6-8A4F-53075CA7E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85058"/>
            <a:ext cx="11190514" cy="772886"/>
          </a:xfrm>
        </p:spPr>
        <p:txBody>
          <a:bodyPr/>
          <a:lstStyle/>
          <a:p>
            <a:r>
              <a:rPr lang="en-US" dirty="0"/>
              <a:t>Motivation</a:t>
            </a:r>
          </a:p>
        </p:txBody>
      </p:sp>
      <p:pic>
        <p:nvPicPr>
          <p:cNvPr id="4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9BE2594-86E9-6648-FD82-AD4D7003A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957944"/>
            <a:ext cx="10657113" cy="586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485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697F36-4F93-278E-DF60-F47EBFB19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DFAC3-E67E-32C7-0E02-426900724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85058"/>
            <a:ext cx="11190514" cy="772886"/>
          </a:xfrm>
        </p:spPr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E7A4E-B279-B613-442E-EF7F84EDA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1262743"/>
            <a:ext cx="11190513" cy="491422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﻿Frequency is not a reliable indicator and may not capture the true structure of time series data. ﻿Human-imposed mismatch between frequency and pattern undermines model specialization: results in inferior performance.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﻿Time series are inherently non-stationary, displays varied distributions even within a short context window of a single time series.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﻿Human imposed direction will not help. A data-driven solution is needed that operates at token level, not at output level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blue line drawing of a graph&#10;&#10;AI-generated content may be incorrect.">
            <a:extLst>
              <a:ext uri="{FF2B5EF4-FFF2-40B4-BE49-F238E27FC236}">
                <a16:creationId xmlns:a16="http://schemas.microsoft.com/office/drawing/2014/main" id="{261B6174-D475-4271-2FA3-74BE1836B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4783" y="3605552"/>
            <a:ext cx="1660334" cy="1264557"/>
          </a:xfrm>
          <a:prstGeom prst="rect">
            <a:avLst/>
          </a:prstGeom>
        </p:spPr>
      </p:pic>
      <p:pic>
        <p:nvPicPr>
          <p:cNvPr id="7" name="Picture 6" descr="A graph showing a waveform&#10;&#10;AI-generated content may be incorrect.">
            <a:extLst>
              <a:ext uri="{FF2B5EF4-FFF2-40B4-BE49-F238E27FC236}">
                <a16:creationId xmlns:a16="http://schemas.microsoft.com/office/drawing/2014/main" id="{269F0632-5181-516D-3D0C-17D1BECB9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9585" y="3719853"/>
            <a:ext cx="1337326" cy="103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50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CD855-6F36-302B-B2CA-71CAA8AC1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9CEB0-3857-DB86-0561-DB2F945B2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85058"/>
            <a:ext cx="11190514" cy="772886"/>
          </a:xfrm>
        </p:spPr>
        <p:txBody>
          <a:bodyPr/>
          <a:lstStyle/>
          <a:p>
            <a:r>
              <a:rPr lang="en-US" dirty="0"/>
              <a:t>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F2BDB-806E-B7A6-29A0-6D4276239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1262743"/>
            <a:ext cx="11190513" cy="49142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data-driven solution is needed that operates at token level</a:t>
            </a: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Tokens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-- &gt; Normalization -- &gt; Transformer block -- &gt; frequency specific output heads</a:t>
            </a:r>
            <a:endParaRPr lang="en-US" sz="2400" dirty="0"/>
          </a:p>
        </p:txBody>
      </p:sp>
      <p:pic>
        <p:nvPicPr>
          <p:cNvPr id="5" name="Picture 4" descr="A diagram of a transformer&#10;&#10;AI-generated content may be incorrect.">
            <a:extLst>
              <a:ext uri="{FF2B5EF4-FFF2-40B4-BE49-F238E27FC236}">
                <a16:creationId xmlns:a16="http://schemas.microsoft.com/office/drawing/2014/main" id="{EA39F64D-F253-E1DA-84F0-C1D8FE97D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714" y="2706016"/>
            <a:ext cx="4136571" cy="38580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BBF123-5007-9AD7-96A1-BE08A89F8636}"/>
              </a:ext>
            </a:extLst>
          </p:cNvPr>
          <p:cNvSpPr txBox="1"/>
          <p:nvPr/>
        </p:nvSpPr>
        <p:spPr>
          <a:xfrm>
            <a:off x="533399" y="1763485"/>
            <a:ext cx="2007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Regular workflow</a:t>
            </a:r>
          </a:p>
        </p:txBody>
      </p:sp>
    </p:spTree>
    <p:extLst>
      <p:ext uri="{BB962C8B-B14F-4D97-AF65-F5344CB8AC3E}">
        <p14:creationId xmlns:p14="http://schemas.microsoft.com/office/powerpoint/2010/main" val="1809588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1CF8A-E8A7-1689-E9CF-E3080A896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AE192-2305-968D-DCC3-0E9AEF7B2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85058"/>
            <a:ext cx="11190514" cy="772886"/>
          </a:xfrm>
        </p:spPr>
        <p:txBody>
          <a:bodyPr/>
          <a:lstStyle/>
          <a:p>
            <a:r>
              <a:rPr lang="en-US" dirty="0"/>
              <a:t>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C3DE-F8AC-A313-3319-57CB005D9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1262743"/>
            <a:ext cx="11190513" cy="49142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Tokens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-- &gt; Normalization -- &gt; Transformer block -- &gt; frequency specific output heads</a:t>
            </a:r>
            <a:endParaRPr lang="en-US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F5A56B9-C480-805A-CEA0-F66F46E770C2}"/>
                  </a:ext>
                </a:extLst>
              </p14:cNvPr>
              <p14:cNvContentPartPr/>
              <p14:nvPr/>
            </p14:nvContentPartPr>
            <p14:xfrm>
              <a:off x="7072406" y="1446497"/>
              <a:ext cx="4504320" cy="208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F5A56B9-C480-805A-CEA0-F66F46E770C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63406" y="1437857"/>
                <a:ext cx="4521960" cy="38520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1E9B7CE0-B1D0-A02B-CC28-6B349E1EBAE7}"/>
              </a:ext>
            </a:extLst>
          </p:cNvPr>
          <p:cNvSpPr txBox="1"/>
          <p:nvPr/>
        </p:nvSpPr>
        <p:spPr>
          <a:xfrm>
            <a:off x="8195530" y="1651131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66"/>
                </a:solidFill>
                <a:latin typeface="Ink Free" panose="03080402000500000000" pitchFamily="66" charset="0"/>
                <a:ea typeface="Brush Script MT" panose="03060802040406070304" pitchFamily="66" charset="-122"/>
                <a:cs typeface="Brush Script MT" panose="03060802040406070304" pitchFamily="66" charset="-122"/>
              </a:rPr>
              <a:t>One output head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99D0DC3-698C-92A1-1F6A-610B894001BD}"/>
              </a:ext>
            </a:extLst>
          </p:cNvPr>
          <p:cNvSpPr txBox="1"/>
          <p:nvPr/>
        </p:nvSpPr>
        <p:spPr>
          <a:xfrm>
            <a:off x="4993294" y="1651131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66"/>
                </a:solidFill>
                <a:latin typeface="Ink Free" panose="03080402000500000000" pitchFamily="66" charset="0"/>
                <a:ea typeface="Brush Script MT" panose="03060802040406070304" pitchFamily="66" charset="-122"/>
                <a:cs typeface="Brush Script MT" panose="03060802040406070304" pitchFamily="66" charset="-122"/>
              </a:rPr>
              <a:t>modify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9E6BEE1-D817-A834-B8DD-DDA8FBE1766E}"/>
                  </a:ext>
                </a:extLst>
              </p14:cNvPr>
              <p14:cNvContentPartPr/>
              <p14:nvPr/>
            </p14:nvContentPartPr>
            <p14:xfrm>
              <a:off x="4345406" y="1667177"/>
              <a:ext cx="2142000" cy="190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9E6BEE1-D817-A834-B8DD-DDA8FBE1766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36766" y="1658177"/>
                <a:ext cx="2159640" cy="36720"/>
              </a:xfrm>
              <a:prstGeom prst="rect">
                <a:avLst/>
              </a:prstGeom>
            </p:spPr>
          </p:pic>
        </mc:Fallback>
      </mc:AlternateContent>
      <p:pic>
        <p:nvPicPr>
          <p:cNvPr id="30" name="Picture 29" descr="A diagram of a transformer&#10;&#10;AI-generated content may be incorrect.">
            <a:extLst>
              <a:ext uri="{FF2B5EF4-FFF2-40B4-BE49-F238E27FC236}">
                <a16:creationId xmlns:a16="http://schemas.microsoft.com/office/drawing/2014/main" id="{39051EAB-7E52-E891-E967-7AB26EF3A1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623693"/>
            <a:ext cx="4136571" cy="3858069"/>
          </a:xfrm>
          <a:prstGeom prst="rect">
            <a:avLst/>
          </a:prstGeom>
        </p:spPr>
      </p:pic>
      <p:pic>
        <p:nvPicPr>
          <p:cNvPr id="32" name="Picture 31" descr="A black rectangle with black text&#10;&#10;AI-generated content may be incorrect.">
            <a:extLst>
              <a:ext uri="{FF2B5EF4-FFF2-40B4-BE49-F238E27FC236}">
                <a16:creationId xmlns:a16="http://schemas.microsoft.com/office/drawing/2014/main" id="{2BE335D8-BE31-E72C-25A4-B0AD67DA54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7406" y="2692121"/>
            <a:ext cx="3866240" cy="1049130"/>
          </a:xfrm>
          <a:prstGeom prst="rect">
            <a:avLst/>
          </a:prstGeom>
        </p:spPr>
      </p:pic>
      <p:pic>
        <p:nvPicPr>
          <p:cNvPr id="33" name="Picture 32" descr="A diagram of a transformer&#10;&#10;AI-generated content may be incorrect.">
            <a:extLst>
              <a:ext uri="{FF2B5EF4-FFF2-40B4-BE49-F238E27FC236}">
                <a16:creationId xmlns:a16="http://schemas.microsoft.com/office/drawing/2014/main" id="{E88354ED-34F3-2E5F-8301-B1234267F1D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5017" b="58529"/>
          <a:stretch>
            <a:fillRect/>
          </a:stretch>
        </p:blipFill>
        <p:spPr>
          <a:xfrm>
            <a:off x="6352240" y="3719853"/>
            <a:ext cx="4136571" cy="634807"/>
          </a:xfrm>
          <a:prstGeom prst="rect">
            <a:avLst/>
          </a:prstGeom>
        </p:spPr>
      </p:pic>
      <p:pic>
        <p:nvPicPr>
          <p:cNvPr id="35" name="Picture 34" descr="A diagram of a transformer&#10;&#10;AI-generated content may be incorrect.">
            <a:extLst>
              <a:ext uri="{FF2B5EF4-FFF2-40B4-BE49-F238E27FC236}">
                <a16:creationId xmlns:a16="http://schemas.microsoft.com/office/drawing/2014/main" id="{0BB9B05C-2200-3C2B-402B-C6478D70107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42457" r="2971"/>
          <a:stretch>
            <a:fillRect/>
          </a:stretch>
        </p:blipFill>
        <p:spPr>
          <a:xfrm>
            <a:off x="6638579" y="4354660"/>
            <a:ext cx="3780383" cy="2479028"/>
          </a:xfrm>
          <a:prstGeom prst="rect">
            <a:avLst/>
          </a:prstGeom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490A54FC-93A4-C7D6-E92B-AEABC9C98A09}"/>
              </a:ext>
            </a:extLst>
          </p:cNvPr>
          <p:cNvSpPr/>
          <p:nvPr/>
        </p:nvSpPr>
        <p:spPr>
          <a:xfrm>
            <a:off x="4669970" y="4005358"/>
            <a:ext cx="765544" cy="110578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05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17A748-A85F-43C5-AE3C-1ABDF6389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276C5-9673-EEF9-5270-B4BC2374F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85058"/>
            <a:ext cx="11190514" cy="772886"/>
          </a:xfrm>
        </p:spPr>
        <p:txBody>
          <a:bodyPr/>
          <a:lstStyle/>
          <a:p>
            <a:r>
              <a:rPr lang="en-US" dirty="0"/>
              <a:t>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E8ED4-C20E-CA73-D43E-780E59A0B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1262743"/>
            <a:ext cx="11190513" cy="49142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Tokens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-- &gt; Normalization -- &gt; Transformer block -- &gt; frequency specific output heads</a:t>
            </a:r>
            <a:endParaRPr lang="en-US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7025994-E0A1-1EF8-45A9-3F15311BAB72}"/>
                  </a:ext>
                </a:extLst>
              </p14:cNvPr>
              <p14:cNvContentPartPr/>
              <p14:nvPr/>
            </p14:nvContentPartPr>
            <p14:xfrm>
              <a:off x="7072406" y="1446497"/>
              <a:ext cx="4504320" cy="208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7025994-E0A1-1EF8-45A9-3F15311BAB7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63406" y="1437857"/>
                <a:ext cx="4521960" cy="38520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43354C55-7AA3-4C3E-20F9-BAB8FB30BE49}"/>
              </a:ext>
            </a:extLst>
          </p:cNvPr>
          <p:cNvSpPr txBox="1"/>
          <p:nvPr/>
        </p:nvSpPr>
        <p:spPr>
          <a:xfrm>
            <a:off x="8195530" y="1651131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66"/>
                </a:solidFill>
                <a:latin typeface="Ink Free" panose="03080402000500000000" pitchFamily="66" charset="0"/>
                <a:ea typeface="Brush Script MT" panose="03060802040406070304" pitchFamily="66" charset="-122"/>
                <a:cs typeface="Brush Script MT" panose="03060802040406070304" pitchFamily="66" charset="-122"/>
              </a:rPr>
              <a:t>One output head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A79A944-FCBB-9ADA-DE3B-6E364E28A12B}"/>
              </a:ext>
            </a:extLst>
          </p:cNvPr>
          <p:cNvSpPr txBox="1"/>
          <p:nvPr/>
        </p:nvSpPr>
        <p:spPr>
          <a:xfrm>
            <a:off x="4993294" y="1651131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66"/>
                </a:solidFill>
                <a:latin typeface="Ink Free" panose="03080402000500000000" pitchFamily="66" charset="0"/>
                <a:ea typeface="Brush Script MT" panose="03060802040406070304" pitchFamily="66" charset="-122"/>
                <a:cs typeface="Brush Script MT" panose="03060802040406070304" pitchFamily="66" charset="-122"/>
              </a:rPr>
              <a:t>modify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A3322AD-FE8B-6386-F78A-93A8E60C7764}"/>
                  </a:ext>
                </a:extLst>
              </p14:cNvPr>
              <p14:cNvContentPartPr/>
              <p14:nvPr/>
            </p14:nvContentPartPr>
            <p14:xfrm>
              <a:off x="4345406" y="1667177"/>
              <a:ext cx="2142000" cy="190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A3322AD-FE8B-6386-F78A-93A8E60C776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36766" y="1658177"/>
                <a:ext cx="2159640" cy="36720"/>
              </a:xfrm>
              <a:prstGeom prst="rect">
                <a:avLst/>
              </a:prstGeom>
            </p:spPr>
          </p:pic>
        </mc:Fallback>
      </mc:AlternateContent>
      <p:sp>
        <p:nvSpPr>
          <p:cNvPr id="36" name="Right Arrow 35">
            <a:extLst>
              <a:ext uri="{FF2B5EF4-FFF2-40B4-BE49-F238E27FC236}">
                <a16:creationId xmlns:a16="http://schemas.microsoft.com/office/drawing/2014/main" id="{8CED621E-4E4B-B2AA-1D07-7BFC918D2908}"/>
              </a:ext>
            </a:extLst>
          </p:cNvPr>
          <p:cNvSpPr/>
          <p:nvPr/>
        </p:nvSpPr>
        <p:spPr>
          <a:xfrm>
            <a:off x="4669970" y="3526325"/>
            <a:ext cx="765544" cy="110578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 descr="A black rectangle with black text&#10;&#10;AI-generated content may be incorrect.">
            <a:extLst>
              <a:ext uri="{FF2B5EF4-FFF2-40B4-BE49-F238E27FC236}">
                <a16:creationId xmlns:a16="http://schemas.microsoft.com/office/drawing/2014/main" id="{D8F6AF41-889B-011E-362F-C889882690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094" y="2531375"/>
            <a:ext cx="3866240" cy="1049130"/>
          </a:xfrm>
          <a:prstGeom prst="rect">
            <a:avLst/>
          </a:prstGeom>
        </p:spPr>
      </p:pic>
      <p:pic>
        <p:nvPicPr>
          <p:cNvPr id="38" name="Picture 37" descr="A diagram of a transformer&#10;&#10;AI-generated content may be incorrect.">
            <a:extLst>
              <a:ext uri="{FF2B5EF4-FFF2-40B4-BE49-F238E27FC236}">
                <a16:creationId xmlns:a16="http://schemas.microsoft.com/office/drawing/2014/main" id="{AEF28580-5DB9-CEE1-57B8-FB053130E95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25017" b="58529"/>
          <a:stretch>
            <a:fillRect/>
          </a:stretch>
        </p:blipFill>
        <p:spPr>
          <a:xfrm>
            <a:off x="110928" y="3559107"/>
            <a:ext cx="4136571" cy="634807"/>
          </a:xfrm>
          <a:prstGeom prst="rect">
            <a:avLst/>
          </a:prstGeom>
        </p:spPr>
      </p:pic>
      <p:pic>
        <p:nvPicPr>
          <p:cNvPr id="39" name="Picture 38" descr="A diagram of a transformer&#10;&#10;AI-generated content may be incorrect.">
            <a:extLst>
              <a:ext uri="{FF2B5EF4-FFF2-40B4-BE49-F238E27FC236}">
                <a16:creationId xmlns:a16="http://schemas.microsoft.com/office/drawing/2014/main" id="{644CE103-00AD-73F4-B74C-07D06E33B8E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42457" r="2971"/>
          <a:stretch>
            <a:fillRect/>
          </a:stretch>
        </p:blipFill>
        <p:spPr>
          <a:xfrm>
            <a:off x="397267" y="4193914"/>
            <a:ext cx="3780383" cy="2479028"/>
          </a:xfrm>
          <a:prstGeom prst="rect">
            <a:avLst/>
          </a:prstGeom>
        </p:spPr>
      </p:pic>
      <p:pic>
        <p:nvPicPr>
          <p:cNvPr id="41" name="Picture 40" descr="A diagram of a transformer&#10;&#10;AI-generated content may be incorrect.">
            <a:extLst>
              <a:ext uri="{FF2B5EF4-FFF2-40B4-BE49-F238E27FC236}">
                <a16:creationId xmlns:a16="http://schemas.microsoft.com/office/drawing/2014/main" id="{8E812DE9-B765-2493-7A11-C19BB8AC921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7263" t="25017" b="58529"/>
          <a:stretch>
            <a:fillRect/>
          </a:stretch>
        </p:blipFill>
        <p:spPr>
          <a:xfrm>
            <a:off x="5661616" y="3946540"/>
            <a:ext cx="1651580" cy="348453"/>
          </a:xfrm>
          <a:prstGeom prst="rect">
            <a:avLst/>
          </a:prstGeom>
        </p:spPr>
      </p:pic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7D5478D-FF14-C3FD-E441-46045D442674}"/>
              </a:ext>
            </a:extLst>
          </p:cNvPr>
          <p:cNvCxnSpPr/>
          <p:nvPr/>
        </p:nvCxnSpPr>
        <p:spPr>
          <a:xfrm flipV="1">
            <a:off x="9178490" y="4547320"/>
            <a:ext cx="0" cy="4390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F9BC19B1-4C87-FDDD-B3F8-140F31214498}"/>
              </a:ext>
            </a:extLst>
          </p:cNvPr>
          <p:cNvSpPr txBox="1"/>
          <p:nvPr/>
        </p:nvSpPr>
        <p:spPr>
          <a:xfrm>
            <a:off x="8402412" y="5080472"/>
            <a:ext cx="1552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Normalized token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51789E48-7906-1035-8169-E441AF3E5300}"/>
              </a:ext>
            </a:extLst>
          </p:cNvPr>
          <p:cNvSpPr/>
          <p:nvPr/>
        </p:nvSpPr>
        <p:spPr>
          <a:xfrm>
            <a:off x="8259007" y="3994234"/>
            <a:ext cx="1838966" cy="393405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</a:rPr>
              <a:t>Self attention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D75C39DB-2335-3892-F1EE-B1D7569A0010}"/>
              </a:ext>
            </a:extLst>
          </p:cNvPr>
          <p:cNvSpPr/>
          <p:nvPr/>
        </p:nvSpPr>
        <p:spPr>
          <a:xfrm>
            <a:off x="8646036" y="3174781"/>
            <a:ext cx="1064908" cy="393405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</a:rPr>
              <a:t>FFN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71BDC10-DCC2-AE92-65D8-2F3DBBEAC487}"/>
              </a:ext>
            </a:extLst>
          </p:cNvPr>
          <p:cNvCxnSpPr>
            <a:cxnSpLocks/>
          </p:cNvCxnSpPr>
          <p:nvPr/>
        </p:nvCxnSpPr>
        <p:spPr>
          <a:xfrm flipV="1">
            <a:off x="9178490" y="3639873"/>
            <a:ext cx="0" cy="3330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C060D5C5-8073-6530-F884-65B7C3A6FDE1}"/>
              </a:ext>
            </a:extLst>
          </p:cNvPr>
          <p:cNvSpPr/>
          <p:nvPr/>
        </p:nvSpPr>
        <p:spPr>
          <a:xfrm>
            <a:off x="7898039" y="2640883"/>
            <a:ext cx="2560901" cy="297074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1F77F0C-8886-A82B-0180-6DAA424C6F8A}"/>
              </a:ext>
            </a:extLst>
          </p:cNvPr>
          <p:cNvCxnSpPr>
            <a:cxnSpLocks/>
          </p:cNvCxnSpPr>
          <p:nvPr/>
        </p:nvCxnSpPr>
        <p:spPr>
          <a:xfrm flipV="1">
            <a:off x="9178490" y="2738791"/>
            <a:ext cx="0" cy="3330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2A1BFE3-D8C0-2EDC-D70A-1DA06A2DEDF3}"/>
              </a:ext>
            </a:extLst>
          </p:cNvPr>
          <p:cNvCxnSpPr>
            <a:stCxn id="41" idx="3"/>
          </p:cNvCxnSpPr>
          <p:nvPr/>
        </p:nvCxnSpPr>
        <p:spPr>
          <a:xfrm flipV="1">
            <a:off x="7313196" y="4119193"/>
            <a:ext cx="470674" cy="1574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353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D4CCF-D8A1-2B95-9628-B832A25D0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6CE17-6A1C-DDB8-5E36-DE648861E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85058"/>
            <a:ext cx="11190514" cy="772886"/>
          </a:xfrm>
        </p:spPr>
        <p:txBody>
          <a:bodyPr/>
          <a:lstStyle/>
          <a:p>
            <a:r>
              <a:rPr lang="en-US" dirty="0"/>
              <a:t>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A71E7-2BE3-417B-B3C0-63CEB7E8C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1262743"/>
            <a:ext cx="11190513" cy="49142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Tokens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-- &gt; Normalization -- &gt; Transformer block -- &gt; frequency specific output heads</a:t>
            </a:r>
            <a:endParaRPr lang="en-US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D83A1EB-E2E9-C36B-5E7D-0AE3B01E7F03}"/>
                  </a:ext>
                </a:extLst>
              </p14:cNvPr>
              <p14:cNvContentPartPr/>
              <p14:nvPr/>
            </p14:nvContentPartPr>
            <p14:xfrm>
              <a:off x="7072406" y="1446497"/>
              <a:ext cx="4504320" cy="208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D83A1EB-E2E9-C36B-5E7D-0AE3B01E7F0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63406" y="1437857"/>
                <a:ext cx="4521960" cy="38520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D5BAD4E0-288D-5629-BABE-4A0B498DED48}"/>
              </a:ext>
            </a:extLst>
          </p:cNvPr>
          <p:cNvSpPr txBox="1"/>
          <p:nvPr/>
        </p:nvSpPr>
        <p:spPr>
          <a:xfrm>
            <a:off x="8195530" y="1651131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66"/>
                </a:solidFill>
                <a:latin typeface="Ink Free" panose="03080402000500000000" pitchFamily="66" charset="0"/>
                <a:ea typeface="Brush Script MT" panose="03060802040406070304" pitchFamily="66" charset="-122"/>
                <a:cs typeface="Brush Script MT" panose="03060802040406070304" pitchFamily="66" charset="-122"/>
              </a:rPr>
              <a:t>One output head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55D5CF-76F7-46B8-767E-DF0B563B19DA}"/>
              </a:ext>
            </a:extLst>
          </p:cNvPr>
          <p:cNvSpPr txBox="1"/>
          <p:nvPr/>
        </p:nvSpPr>
        <p:spPr>
          <a:xfrm>
            <a:off x="4993294" y="1651131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66"/>
                </a:solidFill>
                <a:latin typeface="Ink Free" panose="03080402000500000000" pitchFamily="66" charset="0"/>
                <a:ea typeface="Brush Script MT" panose="03060802040406070304" pitchFamily="66" charset="-122"/>
                <a:cs typeface="Brush Script MT" panose="03060802040406070304" pitchFamily="66" charset="-122"/>
              </a:rPr>
              <a:t>modify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DDF4B77-AC0D-0CCD-0C94-26C81DA17827}"/>
                  </a:ext>
                </a:extLst>
              </p14:cNvPr>
              <p14:cNvContentPartPr/>
              <p14:nvPr/>
            </p14:nvContentPartPr>
            <p14:xfrm>
              <a:off x="4345406" y="1667177"/>
              <a:ext cx="2142000" cy="190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DDF4B77-AC0D-0CCD-0C94-26C81DA1782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36766" y="1658177"/>
                <a:ext cx="2159640" cy="36720"/>
              </a:xfrm>
              <a:prstGeom prst="rect">
                <a:avLst/>
              </a:prstGeom>
            </p:spPr>
          </p:pic>
        </mc:Fallback>
      </mc:AlternateContent>
      <p:sp>
        <p:nvSpPr>
          <p:cNvPr id="36" name="Right Arrow 35">
            <a:extLst>
              <a:ext uri="{FF2B5EF4-FFF2-40B4-BE49-F238E27FC236}">
                <a16:creationId xmlns:a16="http://schemas.microsoft.com/office/drawing/2014/main" id="{A8AAD28D-7B54-3C9F-AC1C-DE61B731CE8E}"/>
              </a:ext>
            </a:extLst>
          </p:cNvPr>
          <p:cNvSpPr/>
          <p:nvPr/>
        </p:nvSpPr>
        <p:spPr>
          <a:xfrm>
            <a:off x="4978317" y="4005358"/>
            <a:ext cx="765544" cy="110578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 descr="A diagram of a transformer&#10;&#10;AI-generated content may be incorrect.">
            <a:extLst>
              <a:ext uri="{FF2B5EF4-FFF2-40B4-BE49-F238E27FC236}">
                <a16:creationId xmlns:a16="http://schemas.microsoft.com/office/drawing/2014/main" id="{8304E9EC-16FB-926E-7471-0868CF6E2B2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7263" t="25017" b="58529"/>
          <a:stretch>
            <a:fillRect/>
          </a:stretch>
        </p:blipFill>
        <p:spPr>
          <a:xfrm>
            <a:off x="36141" y="4303654"/>
            <a:ext cx="1651580" cy="348453"/>
          </a:xfrm>
          <a:prstGeom prst="rect">
            <a:avLst/>
          </a:prstGeom>
        </p:spPr>
      </p:pic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8088858-9BE1-BE39-1D22-594C19597373}"/>
              </a:ext>
            </a:extLst>
          </p:cNvPr>
          <p:cNvCxnSpPr/>
          <p:nvPr/>
        </p:nvCxnSpPr>
        <p:spPr>
          <a:xfrm flipV="1">
            <a:off x="3553015" y="4904434"/>
            <a:ext cx="0" cy="4390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1448A44-6F1A-F084-178D-F362AA5FCF0E}"/>
              </a:ext>
            </a:extLst>
          </p:cNvPr>
          <p:cNvSpPr txBox="1"/>
          <p:nvPr/>
        </p:nvSpPr>
        <p:spPr>
          <a:xfrm>
            <a:off x="2776937" y="5437586"/>
            <a:ext cx="1552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Normalized token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36630353-5375-6C5D-9DA8-F9EB20D193B8}"/>
              </a:ext>
            </a:extLst>
          </p:cNvPr>
          <p:cNvSpPr/>
          <p:nvPr/>
        </p:nvSpPr>
        <p:spPr>
          <a:xfrm>
            <a:off x="2633532" y="4351348"/>
            <a:ext cx="1838966" cy="393405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</a:rPr>
              <a:t>Self attention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4C45556C-27FD-8C1B-9DBD-66D428C110E6}"/>
              </a:ext>
            </a:extLst>
          </p:cNvPr>
          <p:cNvSpPr/>
          <p:nvPr/>
        </p:nvSpPr>
        <p:spPr>
          <a:xfrm>
            <a:off x="3020561" y="3531895"/>
            <a:ext cx="1064908" cy="393405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</a:rPr>
              <a:t>FFN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3779160-6368-C30D-3161-689E9465ADA1}"/>
              </a:ext>
            </a:extLst>
          </p:cNvPr>
          <p:cNvCxnSpPr>
            <a:cxnSpLocks/>
          </p:cNvCxnSpPr>
          <p:nvPr/>
        </p:nvCxnSpPr>
        <p:spPr>
          <a:xfrm flipV="1">
            <a:off x="3553015" y="3996987"/>
            <a:ext cx="0" cy="3330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9B9D8B8E-2F84-8009-9205-F196B82602A2}"/>
              </a:ext>
            </a:extLst>
          </p:cNvPr>
          <p:cNvSpPr/>
          <p:nvPr/>
        </p:nvSpPr>
        <p:spPr>
          <a:xfrm>
            <a:off x="2272564" y="2997997"/>
            <a:ext cx="2560901" cy="297074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D990456-B536-FCAC-6CE8-211118BAA458}"/>
              </a:ext>
            </a:extLst>
          </p:cNvPr>
          <p:cNvCxnSpPr>
            <a:cxnSpLocks/>
          </p:cNvCxnSpPr>
          <p:nvPr/>
        </p:nvCxnSpPr>
        <p:spPr>
          <a:xfrm flipV="1">
            <a:off x="3553015" y="3095905"/>
            <a:ext cx="0" cy="3330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674DB87-DE74-9D97-B385-908A3482724D}"/>
              </a:ext>
            </a:extLst>
          </p:cNvPr>
          <p:cNvCxnSpPr/>
          <p:nvPr/>
        </p:nvCxnSpPr>
        <p:spPr>
          <a:xfrm flipV="1">
            <a:off x="1687721" y="4476307"/>
            <a:ext cx="470674" cy="1574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diagram of a transformer&#10;&#10;AI-generated content may be incorrect.">
            <a:extLst>
              <a:ext uri="{FF2B5EF4-FFF2-40B4-BE49-F238E27FC236}">
                <a16:creationId xmlns:a16="http://schemas.microsoft.com/office/drawing/2014/main" id="{2F8DE4E9-309B-E21E-3790-F3FF6D5A29E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7263" t="25017" b="58529"/>
          <a:stretch>
            <a:fillRect/>
          </a:stretch>
        </p:blipFill>
        <p:spPr>
          <a:xfrm>
            <a:off x="5807941" y="4303654"/>
            <a:ext cx="1651580" cy="34845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B5B2AE1-0017-A88D-B5AE-1C18E1E34D88}"/>
              </a:ext>
            </a:extLst>
          </p:cNvPr>
          <p:cNvCxnSpPr/>
          <p:nvPr/>
        </p:nvCxnSpPr>
        <p:spPr>
          <a:xfrm flipV="1">
            <a:off x="9324815" y="5659347"/>
            <a:ext cx="0" cy="4390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BD925CB-17EA-78EF-9AC9-657D7CC40905}"/>
              </a:ext>
            </a:extLst>
          </p:cNvPr>
          <p:cNvSpPr txBox="1"/>
          <p:nvPr/>
        </p:nvSpPr>
        <p:spPr>
          <a:xfrm>
            <a:off x="8548737" y="6192499"/>
            <a:ext cx="1552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Normalized token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36C7371-07FA-B493-1E6D-5A1AB53EE96E}"/>
              </a:ext>
            </a:extLst>
          </p:cNvPr>
          <p:cNvSpPr/>
          <p:nvPr/>
        </p:nvSpPr>
        <p:spPr>
          <a:xfrm>
            <a:off x="8405332" y="5201955"/>
            <a:ext cx="1838966" cy="393405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</a:rPr>
              <a:t>Self attention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6CA0033-DBFB-E7E8-A97E-457D35B3375C}"/>
              </a:ext>
            </a:extLst>
          </p:cNvPr>
          <p:cNvSpPr/>
          <p:nvPr/>
        </p:nvSpPr>
        <p:spPr>
          <a:xfrm rot="3224530">
            <a:off x="9483769" y="3888282"/>
            <a:ext cx="451042" cy="275062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n>
                  <a:solidFill>
                    <a:schemeClr val="tx1"/>
                  </a:solidFill>
                </a:ln>
              </a:rPr>
              <a:t>E2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9DDAD4F-B848-7EF0-6178-B1997DD7B5DA}"/>
              </a:ext>
            </a:extLst>
          </p:cNvPr>
          <p:cNvCxnSpPr>
            <a:cxnSpLocks/>
          </p:cNvCxnSpPr>
          <p:nvPr/>
        </p:nvCxnSpPr>
        <p:spPr>
          <a:xfrm flipV="1">
            <a:off x="9324815" y="4986670"/>
            <a:ext cx="0" cy="1940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9A03A98-3FAB-D5B2-E268-D703DE6D8E82}"/>
              </a:ext>
            </a:extLst>
          </p:cNvPr>
          <p:cNvSpPr/>
          <p:nvPr/>
        </p:nvSpPr>
        <p:spPr>
          <a:xfrm>
            <a:off x="8044364" y="2126513"/>
            <a:ext cx="2560901" cy="452555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F55DD79-7222-AC7F-B3DB-EA258EA9C3F0}"/>
              </a:ext>
            </a:extLst>
          </p:cNvPr>
          <p:cNvCxnSpPr>
            <a:cxnSpLocks/>
          </p:cNvCxnSpPr>
          <p:nvPr/>
        </p:nvCxnSpPr>
        <p:spPr>
          <a:xfrm flipV="1">
            <a:off x="9345891" y="2246327"/>
            <a:ext cx="0" cy="2132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D3BA4E6-7218-03D1-324A-0A5F2CC78DF4}"/>
              </a:ext>
            </a:extLst>
          </p:cNvPr>
          <p:cNvCxnSpPr/>
          <p:nvPr/>
        </p:nvCxnSpPr>
        <p:spPr>
          <a:xfrm flipV="1">
            <a:off x="7459521" y="4476307"/>
            <a:ext cx="470674" cy="1574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0CB05220-372C-3BC9-BA41-30E733613BDB}"/>
              </a:ext>
            </a:extLst>
          </p:cNvPr>
          <p:cNvSpPr/>
          <p:nvPr/>
        </p:nvSpPr>
        <p:spPr>
          <a:xfrm>
            <a:off x="8368775" y="2507078"/>
            <a:ext cx="1911581" cy="189798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agonal Stripe 17">
            <a:extLst>
              <a:ext uri="{FF2B5EF4-FFF2-40B4-BE49-F238E27FC236}">
                <a16:creationId xmlns:a16="http://schemas.microsoft.com/office/drawing/2014/main" id="{0BB1F69C-C1DF-42AA-57E1-E4410FF39DB9}"/>
              </a:ext>
            </a:extLst>
          </p:cNvPr>
          <p:cNvSpPr/>
          <p:nvPr/>
        </p:nvSpPr>
        <p:spPr>
          <a:xfrm rot="13720197">
            <a:off x="8806839" y="4101818"/>
            <a:ext cx="1035980" cy="1155957"/>
          </a:xfrm>
          <a:prstGeom prst="diagStripe">
            <a:avLst>
              <a:gd name="adj" fmla="val 84098"/>
            </a:avLst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31E43DB9-BEF4-B1BC-67FC-2FFADBFBC00E}"/>
              </a:ext>
            </a:extLst>
          </p:cNvPr>
          <p:cNvSpPr/>
          <p:nvPr/>
        </p:nvSpPr>
        <p:spPr>
          <a:xfrm rot="648276">
            <a:off x="9788618" y="3426820"/>
            <a:ext cx="451042" cy="275062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n>
                  <a:solidFill>
                    <a:schemeClr val="tx1"/>
                  </a:solidFill>
                </a:ln>
              </a:rPr>
              <a:t>E3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4DBD942-323C-3D49-11D8-48ECD78DDC4D}"/>
              </a:ext>
            </a:extLst>
          </p:cNvPr>
          <p:cNvSpPr/>
          <p:nvPr/>
        </p:nvSpPr>
        <p:spPr>
          <a:xfrm rot="19435322">
            <a:off x="9690770" y="2957848"/>
            <a:ext cx="451042" cy="275062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n>
                  <a:solidFill>
                    <a:schemeClr val="tx1"/>
                  </a:solidFill>
                </a:ln>
              </a:rPr>
              <a:t>E4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22F3B7A-C60F-290B-4036-5AEF8B134258}"/>
              </a:ext>
            </a:extLst>
          </p:cNvPr>
          <p:cNvSpPr/>
          <p:nvPr/>
        </p:nvSpPr>
        <p:spPr>
          <a:xfrm rot="14653255">
            <a:off x="8821462" y="2684001"/>
            <a:ext cx="451042" cy="275062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n>
                  <a:solidFill>
                    <a:schemeClr val="tx1"/>
                  </a:solidFill>
                </a:ln>
              </a:rPr>
              <a:t>E6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ED326845-CCCD-06EE-C019-2352C41D4C68}"/>
              </a:ext>
            </a:extLst>
          </p:cNvPr>
          <p:cNvSpPr/>
          <p:nvPr/>
        </p:nvSpPr>
        <p:spPr>
          <a:xfrm rot="12108875">
            <a:off x="8437333" y="3093403"/>
            <a:ext cx="451042" cy="275062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n>
                  <a:solidFill>
                    <a:schemeClr val="tx1"/>
                  </a:solidFill>
                </a:ln>
              </a:rPr>
              <a:t>E7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47B9C787-0318-8D32-9C7A-A927A73B800D}"/>
              </a:ext>
            </a:extLst>
          </p:cNvPr>
          <p:cNvSpPr/>
          <p:nvPr/>
        </p:nvSpPr>
        <p:spPr>
          <a:xfrm rot="8911978">
            <a:off x="8474669" y="3619816"/>
            <a:ext cx="451042" cy="275062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n>
                  <a:solidFill>
                    <a:schemeClr val="tx1"/>
                  </a:solidFill>
                </a:ln>
              </a:rPr>
              <a:t>E8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6813CC1-4E67-A550-7A61-D481D2056D95}"/>
              </a:ext>
            </a:extLst>
          </p:cNvPr>
          <p:cNvSpPr/>
          <p:nvPr/>
        </p:nvSpPr>
        <p:spPr>
          <a:xfrm rot="6875481">
            <a:off x="8863686" y="3977814"/>
            <a:ext cx="451042" cy="275062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n>
                  <a:solidFill>
                    <a:schemeClr val="tx1"/>
                  </a:solidFill>
                </a:ln>
              </a:rPr>
              <a:t>E9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97925C9-73AB-3385-4374-53937CF45B71}"/>
              </a:ext>
            </a:extLst>
          </p:cNvPr>
          <p:cNvSpPr/>
          <p:nvPr/>
        </p:nvSpPr>
        <p:spPr>
          <a:xfrm rot="17405889">
            <a:off x="9320322" y="2665015"/>
            <a:ext cx="451042" cy="275062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n>
                  <a:solidFill>
                    <a:schemeClr val="tx1"/>
                  </a:solidFill>
                </a:ln>
              </a:rPr>
              <a:t>E5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C5781D-A185-3C0A-B7E7-17228AFFBF99}"/>
              </a:ext>
            </a:extLst>
          </p:cNvPr>
          <p:cNvSpPr txBox="1"/>
          <p:nvPr/>
        </p:nvSpPr>
        <p:spPr>
          <a:xfrm>
            <a:off x="10061386" y="4626166"/>
            <a:ext cx="4379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Gate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AECC297-21F0-7CD9-DE24-8DE081786FAF}"/>
              </a:ext>
            </a:extLst>
          </p:cNvPr>
          <p:cNvCxnSpPr>
            <a:cxnSpLocks/>
          </p:cNvCxnSpPr>
          <p:nvPr/>
        </p:nvCxnSpPr>
        <p:spPr>
          <a:xfrm flipV="1">
            <a:off x="9321773" y="4421290"/>
            <a:ext cx="0" cy="2132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3319DD1-54D5-4C93-8A04-DBA62242147F}"/>
              </a:ext>
            </a:extLst>
          </p:cNvPr>
          <p:cNvSpPr txBox="1"/>
          <p:nvPr/>
        </p:nvSpPr>
        <p:spPr>
          <a:xfrm>
            <a:off x="10989389" y="3004959"/>
            <a:ext cx="500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FFN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2776FB5-B43E-A891-8742-07EF2405CE70}"/>
              </a:ext>
            </a:extLst>
          </p:cNvPr>
          <p:cNvCxnSpPr>
            <a:stCxn id="31" idx="1"/>
          </p:cNvCxnSpPr>
          <p:nvPr/>
        </p:nvCxnSpPr>
        <p:spPr>
          <a:xfrm flipH="1">
            <a:off x="10244298" y="3158848"/>
            <a:ext cx="745091" cy="2701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984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6E38E-34D8-B5B4-5984-1773A531B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1DCC5-37A0-40B1-3718-F64C334DB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85058"/>
            <a:ext cx="11190514" cy="772886"/>
          </a:xfrm>
        </p:spPr>
        <p:txBody>
          <a:bodyPr/>
          <a:lstStyle/>
          <a:p>
            <a:r>
              <a:rPr lang="en-US" dirty="0"/>
              <a:t>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B7FE0-D0FB-58BA-48B2-B46B9335B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1262743"/>
            <a:ext cx="11190513" cy="49142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Tokens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-- &gt; Normalization -- &gt; Transformer block -- &gt; frequency specific output heads</a:t>
            </a:r>
            <a:endParaRPr lang="en-US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4518645-CC68-ABC8-C551-1AADCA0E430C}"/>
                  </a:ext>
                </a:extLst>
              </p14:cNvPr>
              <p14:cNvContentPartPr/>
              <p14:nvPr/>
            </p14:nvContentPartPr>
            <p14:xfrm>
              <a:off x="7072406" y="1446497"/>
              <a:ext cx="4504320" cy="208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4518645-CC68-ABC8-C551-1AADCA0E430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63406" y="1437857"/>
                <a:ext cx="4521960" cy="38520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A86ED96A-5B78-DC8B-5A87-53A2854EDA1C}"/>
              </a:ext>
            </a:extLst>
          </p:cNvPr>
          <p:cNvSpPr txBox="1"/>
          <p:nvPr/>
        </p:nvSpPr>
        <p:spPr>
          <a:xfrm>
            <a:off x="8195530" y="1651131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66"/>
                </a:solidFill>
                <a:latin typeface="Ink Free" panose="03080402000500000000" pitchFamily="66" charset="0"/>
                <a:ea typeface="Brush Script MT" panose="03060802040406070304" pitchFamily="66" charset="-122"/>
                <a:cs typeface="Brush Script MT" panose="03060802040406070304" pitchFamily="66" charset="-122"/>
              </a:rPr>
              <a:t>One output head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26A6FC-22B5-10AB-5B5E-20468EC686E7}"/>
              </a:ext>
            </a:extLst>
          </p:cNvPr>
          <p:cNvSpPr txBox="1"/>
          <p:nvPr/>
        </p:nvSpPr>
        <p:spPr>
          <a:xfrm>
            <a:off x="4993294" y="1651131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66"/>
                </a:solidFill>
                <a:latin typeface="Ink Free" panose="03080402000500000000" pitchFamily="66" charset="0"/>
                <a:ea typeface="Brush Script MT" panose="03060802040406070304" pitchFamily="66" charset="-122"/>
                <a:cs typeface="Brush Script MT" panose="03060802040406070304" pitchFamily="66" charset="-122"/>
              </a:rPr>
              <a:t>modify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5BA63F6-9A51-1810-C407-251DAA7D6B67}"/>
                  </a:ext>
                </a:extLst>
              </p14:cNvPr>
              <p14:cNvContentPartPr/>
              <p14:nvPr/>
            </p14:nvContentPartPr>
            <p14:xfrm>
              <a:off x="4345406" y="1667177"/>
              <a:ext cx="2142000" cy="190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5BA63F6-9A51-1810-C407-251DAA7D6B6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36766" y="1658177"/>
                <a:ext cx="2159640" cy="3672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 descr="A diagram of a transformer&#10;&#10;AI-generated content may be incorrect.">
            <a:extLst>
              <a:ext uri="{FF2B5EF4-FFF2-40B4-BE49-F238E27FC236}">
                <a16:creationId xmlns:a16="http://schemas.microsoft.com/office/drawing/2014/main" id="{CF83ACDF-4ED1-1A8A-091B-52766930DA2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7263" t="25017" b="58529"/>
          <a:stretch>
            <a:fillRect/>
          </a:stretch>
        </p:blipFill>
        <p:spPr>
          <a:xfrm>
            <a:off x="1123217" y="4303654"/>
            <a:ext cx="1651580" cy="34845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A3B783F-68EF-EAB9-B243-17E573F525F6}"/>
              </a:ext>
            </a:extLst>
          </p:cNvPr>
          <p:cNvCxnSpPr>
            <a:cxnSpLocks/>
          </p:cNvCxnSpPr>
          <p:nvPr/>
        </p:nvCxnSpPr>
        <p:spPr>
          <a:xfrm flipH="1" flipV="1">
            <a:off x="4637049" y="6004290"/>
            <a:ext cx="3042" cy="1912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0597974-7B6C-F79C-8FE2-948C9DE4016D}"/>
              </a:ext>
            </a:extLst>
          </p:cNvPr>
          <p:cNvSpPr txBox="1"/>
          <p:nvPr/>
        </p:nvSpPr>
        <p:spPr>
          <a:xfrm>
            <a:off x="3864013" y="6192499"/>
            <a:ext cx="1552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Normalized token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9BF4216-25E8-91E5-82AC-ABFDF0E918B1}"/>
              </a:ext>
            </a:extLst>
          </p:cNvPr>
          <p:cNvSpPr/>
          <p:nvPr/>
        </p:nvSpPr>
        <p:spPr>
          <a:xfrm>
            <a:off x="3720608" y="5574187"/>
            <a:ext cx="1838966" cy="393405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</a:rPr>
              <a:t>Self attention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0956F65-51B7-EE04-AB0D-AD743BCBB744}"/>
              </a:ext>
            </a:extLst>
          </p:cNvPr>
          <p:cNvSpPr/>
          <p:nvPr/>
        </p:nvSpPr>
        <p:spPr>
          <a:xfrm rot="3224530">
            <a:off x="4799045" y="3888282"/>
            <a:ext cx="451042" cy="275062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n>
                  <a:solidFill>
                    <a:schemeClr val="tx1"/>
                  </a:solidFill>
                </a:ln>
              </a:rPr>
              <a:t>E2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AF6E2C5-2EE5-1352-6000-AC47B3D5AD3F}"/>
              </a:ext>
            </a:extLst>
          </p:cNvPr>
          <p:cNvCxnSpPr>
            <a:cxnSpLocks/>
          </p:cNvCxnSpPr>
          <p:nvPr/>
        </p:nvCxnSpPr>
        <p:spPr>
          <a:xfrm flipV="1">
            <a:off x="4640091" y="5342718"/>
            <a:ext cx="0" cy="1940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0DF314F3-AA09-10C6-F3C9-1AA603944029}"/>
              </a:ext>
            </a:extLst>
          </p:cNvPr>
          <p:cNvSpPr/>
          <p:nvPr/>
        </p:nvSpPr>
        <p:spPr>
          <a:xfrm>
            <a:off x="3359640" y="2126513"/>
            <a:ext cx="2560901" cy="452555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7CDC2C3-4438-1C4C-749B-49DBCD5530B1}"/>
              </a:ext>
            </a:extLst>
          </p:cNvPr>
          <p:cNvCxnSpPr>
            <a:cxnSpLocks/>
          </p:cNvCxnSpPr>
          <p:nvPr/>
        </p:nvCxnSpPr>
        <p:spPr>
          <a:xfrm flipV="1">
            <a:off x="4661167" y="2246327"/>
            <a:ext cx="0" cy="2132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8E726F8-E041-02F8-109B-DE9E273C8069}"/>
              </a:ext>
            </a:extLst>
          </p:cNvPr>
          <p:cNvCxnSpPr/>
          <p:nvPr/>
        </p:nvCxnSpPr>
        <p:spPr>
          <a:xfrm flipV="1">
            <a:off x="2774797" y="4476307"/>
            <a:ext cx="470674" cy="1574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8704128-7BEA-9D32-0EFA-34DE631764C4}"/>
              </a:ext>
            </a:extLst>
          </p:cNvPr>
          <p:cNvSpPr/>
          <p:nvPr/>
        </p:nvSpPr>
        <p:spPr>
          <a:xfrm>
            <a:off x="3684051" y="2507078"/>
            <a:ext cx="1911581" cy="189798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agonal Stripe 17">
            <a:extLst>
              <a:ext uri="{FF2B5EF4-FFF2-40B4-BE49-F238E27FC236}">
                <a16:creationId xmlns:a16="http://schemas.microsoft.com/office/drawing/2014/main" id="{5A0537D3-A943-9643-3E9C-007CE0EF5A40}"/>
              </a:ext>
            </a:extLst>
          </p:cNvPr>
          <p:cNvSpPr/>
          <p:nvPr/>
        </p:nvSpPr>
        <p:spPr>
          <a:xfrm rot="13668413">
            <a:off x="4122115" y="4538786"/>
            <a:ext cx="1035980" cy="1155957"/>
          </a:xfrm>
          <a:prstGeom prst="diagStripe">
            <a:avLst>
              <a:gd name="adj" fmla="val 84098"/>
            </a:avLst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67B79A3-8C28-BF4F-916E-433CDA35673E}"/>
              </a:ext>
            </a:extLst>
          </p:cNvPr>
          <p:cNvSpPr/>
          <p:nvPr/>
        </p:nvSpPr>
        <p:spPr>
          <a:xfrm rot="648276">
            <a:off x="5103894" y="3426820"/>
            <a:ext cx="451042" cy="275062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n>
                  <a:solidFill>
                    <a:schemeClr val="tx1"/>
                  </a:solidFill>
                </a:ln>
              </a:rPr>
              <a:t>E3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F7DD0B4-1207-560F-0BC0-7F103AD44B58}"/>
              </a:ext>
            </a:extLst>
          </p:cNvPr>
          <p:cNvSpPr/>
          <p:nvPr/>
        </p:nvSpPr>
        <p:spPr>
          <a:xfrm rot="19435322">
            <a:off x="5006046" y="2957848"/>
            <a:ext cx="451042" cy="275062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n>
                  <a:solidFill>
                    <a:schemeClr val="tx1"/>
                  </a:solidFill>
                </a:ln>
              </a:rPr>
              <a:t>E4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06EADF75-33FE-CCC5-3E20-6FDA25A42289}"/>
              </a:ext>
            </a:extLst>
          </p:cNvPr>
          <p:cNvSpPr/>
          <p:nvPr/>
        </p:nvSpPr>
        <p:spPr>
          <a:xfrm rot="14653255">
            <a:off x="4136738" y="2684001"/>
            <a:ext cx="451042" cy="275062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n>
                  <a:solidFill>
                    <a:schemeClr val="tx1"/>
                  </a:solidFill>
                </a:ln>
              </a:rPr>
              <a:t>E6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A5071979-D2A3-82FB-D581-2BAC32F6C2C4}"/>
              </a:ext>
            </a:extLst>
          </p:cNvPr>
          <p:cNvSpPr/>
          <p:nvPr/>
        </p:nvSpPr>
        <p:spPr>
          <a:xfrm rot="12108875">
            <a:off x="3752609" y="3093403"/>
            <a:ext cx="451042" cy="275062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n>
                  <a:solidFill>
                    <a:schemeClr val="tx1"/>
                  </a:solidFill>
                </a:ln>
              </a:rPr>
              <a:t>E7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1367E04-031A-970A-ED50-465FA0E10524}"/>
              </a:ext>
            </a:extLst>
          </p:cNvPr>
          <p:cNvSpPr/>
          <p:nvPr/>
        </p:nvSpPr>
        <p:spPr>
          <a:xfrm rot="8911978">
            <a:off x="3789945" y="3619816"/>
            <a:ext cx="451042" cy="275062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n>
                  <a:solidFill>
                    <a:schemeClr val="tx1"/>
                  </a:solidFill>
                </a:ln>
              </a:rPr>
              <a:t>E8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C8314D16-44F8-5846-B82C-D1AEC381945C}"/>
              </a:ext>
            </a:extLst>
          </p:cNvPr>
          <p:cNvSpPr/>
          <p:nvPr/>
        </p:nvSpPr>
        <p:spPr>
          <a:xfrm rot="6875481">
            <a:off x="4178962" y="3977814"/>
            <a:ext cx="451042" cy="275062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n>
                  <a:solidFill>
                    <a:schemeClr val="tx1"/>
                  </a:solidFill>
                </a:ln>
              </a:rPr>
              <a:t>E1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0E94D227-E912-6CB2-D61B-E9674DBB40BA}"/>
              </a:ext>
            </a:extLst>
          </p:cNvPr>
          <p:cNvSpPr/>
          <p:nvPr/>
        </p:nvSpPr>
        <p:spPr>
          <a:xfrm rot="17405889">
            <a:off x="4635598" y="2665015"/>
            <a:ext cx="451042" cy="275062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n>
                  <a:solidFill>
                    <a:schemeClr val="tx1"/>
                  </a:solidFill>
                </a:ln>
              </a:rPr>
              <a:t>E5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CF8382-E6A8-ADFF-3EEA-1DFD7B870926}"/>
              </a:ext>
            </a:extLst>
          </p:cNvPr>
          <p:cNvSpPr txBox="1"/>
          <p:nvPr/>
        </p:nvSpPr>
        <p:spPr>
          <a:xfrm>
            <a:off x="5353348" y="5071408"/>
            <a:ext cx="4379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Gate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02F1E14-9C9A-586A-6CDD-71550D46D745}"/>
              </a:ext>
            </a:extLst>
          </p:cNvPr>
          <p:cNvCxnSpPr>
            <a:cxnSpLocks/>
          </p:cNvCxnSpPr>
          <p:nvPr/>
        </p:nvCxnSpPr>
        <p:spPr>
          <a:xfrm flipV="1">
            <a:off x="4637049" y="4421290"/>
            <a:ext cx="0" cy="2132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2165BC8-6AC0-41E3-FC76-4E5D83A4ED93}"/>
              </a:ext>
            </a:extLst>
          </p:cNvPr>
          <p:cNvSpPr txBox="1"/>
          <p:nvPr/>
        </p:nvSpPr>
        <p:spPr>
          <a:xfrm>
            <a:off x="6304665" y="3004959"/>
            <a:ext cx="500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FFN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BD79BF7-468D-B258-756C-0FB280ECBCC9}"/>
              </a:ext>
            </a:extLst>
          </p:cNvPr>
          <p:cNvCxnSpPr>
            <a:stCxn id="31" idx="1"/>
          </p:cNvCxnSpPr>
          <p:nvPr/>
        </p:nvCxnSpPr>
        <p:spPr>
          <a:xfrm flipH="1">
            <a:off x="5559574" y="3158848"/>
            <a:ext cx="745091" cy="2701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D035A55-C005-9F14-3B9C-B32BD1F661F2}"/>
              </a:ext>
            </a:extLst>
          </p:cNvPr>
          <p:cNvSpPr txBox="1"/>
          <p:nvPr/>
        </p:nvSpPr>
        <p:spPr>
          <a:xfrm>
            <a:off x="4623389" y="5284970"/>
            <a:ext cx="8386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embedding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908BE25-1F45-88C0-9204-57E9D27AEE17}"/>
              </a:ext>
            </a:extLst>
          </p:cNvPr>
          <p:cNvSpPr txBox="1"/>
          <p:nvPr/>
        </p:nvSpPr>
        <p:spPr>
          <a:xfrm>
            <a:off x="5858941" y="4756459"/>
            <a:ext cx="16225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Probability via clustering</a:t>
            </a: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E9906CFF-2F61-3E18-B073-EEC10934D3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211314"/>
              </p:ext>
            </p:extLst>
          </p:nvPr>
        </p:nvGraphicFramePr>
        <p:xfrm>
          <a:off x="3495279" y="4733392"/>
          <a:ext cx="2312658" cy="198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6962">
                  <a:extLst>
                    <a:ext uri="{9D8B030D-6E8A-4147-A177-3AD203B41FA5}">
                      <a16:colId xmlns:a16="http://schemas.microsoft.com/office/drawing/2014/main" val="8605189"/>
                    </a:ext>
                  </a:extLst>
                </a:gridCol>
                <a:gridCol w="305644">
                  <a:extLst>
                    <a:ext uri="{9D8B030D-6E8A-4147-A177-3AD203B41FA5}">
                      <a16:colId xmlns:a16="http://schemas.microsoft.com/office/drawing/2014/main" val="417795654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88649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10024190"/>
                    </a:ext>
                  </a:extLst>
                </a:gridCol>
                <a:gridCol w="305644">
                  <a:extLst>
                    <a:ext uri="{9D8B030D-6E8A-4147-A177-3AD203B41FA5}">
                      <a16:colId xmlns:a16="http://schemas.microsoft.com/office/drawing/2014/main" val="1338241697"/>
                    </a:ext>
                  </a:extLst>
                </a:gridCol>
                <a:gridCol w="256962">
                  <a:extLst>
                    <a:ext uri="{9D8B030D-6E8A-4147-A177-3AD203B41FA5}">
                      <a16:colId xmlns:a16="http://schemas.microsoft.com/office/drawing/2014/main" val="1539275227"/>
                    </a:ext>
                  </a:extLst>
                </a:gridCol>
                <a:gridCol w="256962">
                  <a:extLst>
                    <a:ext uri="{9D8B030D-6E8A-4147-A177-3AD203B41FA5}">
                      <a16:colId xmlns:a16="http://schemas.microsoft.com/office/drawing/2014/main" val="1594779214"/>
                    </a:ext>
                  </a:extLst>
                </a:gridCol>
                <a:gridCol w="256962">
                  <a:extLst>
                    <a:ext uri="{9D8B030D-6E8A-4147-A177-3AD203B41FA5}">
                      <a16:colId xmlns:a16="http://schemas.microsoft.com/office/drawing/2014/main" val="3758325678"/>
                    </a:ext>
                  </a:extLst>
                </a:gridCol>
                <a:gridCol w="256962">
                  <a:extLst>
                    <a:ext uri="{9D8B030D-6E8A-4147-A177-3AD203B41FA5}">
                      <a16:colId xmlns:a16="http://schemas.microsoft.com/office/drawing/2014/main" val="3445616732"/>
                    </a:ext>
                  </a:extLst>
                </a:gridCol>
              </a:tblGrid>
              <a:tr h="195018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b="1" dirty="0"/>
                        <a:t>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b="1" dirty="0"/>
                        <a:t>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881217"/>
                  </a:ext>
                </a:extLst>
              </a:tr>
            </a:tbl>
          </a:graphicData>
        </a:graphic>
      </p:graphicFrame>
      <p:pic>
        <p:nvPicPr>
          <p:cNvPr id="38" name="Picture 37" descr="A black and white text&#10;&#10;AI-generated content may be incorrect.">
            <a:extLst>
              <a:ext uri="{FF2B5EF4-FFF2-40B4-BE49-F238E27FC236}">
                <a16:creationId xmlns:a16="http://schemas.microsoft.com/office/drawing/2014/main" id="{CC761451-26C6-9873-1AD7-77B98A8083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4125235"/>
            <a:ext cx="561180" cy="363727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85BEBFE5-320A-6A7D-80C7-C9661CB50241}"/>
              </a:ext>
            </a:extLst>
          </p:cNvPr>
          <p:cNvSpPr txBox="1"/>
          <p:nvPr/>
        </p:nvSpPr>
        <p:spPr>
          <a:xfrm>
            <a:off x="6657180" y="4127163"/>
            <a:ext cx="2788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Balances load distribution</a:t>
            </a:r>
          </a:p>
        </p:txBody>
      </p:sp>
      <p:pic>
        <p:nvPicPr>
          <p:cNvPr id="42" name="Picture 41" descr="A black text with a circle and arrow&#10;&#10;AI-generated content may be incorrect.">
            <a:extLst>
              <a:ext uri="{FF2B5EF4-FFF2-40B4-BE49-F238E27FC236}">
                <a16:creationId xmlns:a16="http://schemas.microsoft.com/office/drawing/2014/main" id="{784C84E4-09C0-46D1-FBE8-718EE32CC6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93801" y="5595257"/>
            <a:ext cx="4061530" cy="517706"/>
          </a:xfrm>
          <a:prstGeom prst="rect">
            <a:avLst/>
          </a:prstGeom>
          <a:ln>
            <a:solidFill>
              <a:srgbClr val="FF0000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6EE9441-2F8B-0B1D-C77A-540B805A3FE6}"/>
                  </a:ext>
                </a:extLst>
              </p:cNvPr>
              <p:cNvSpPr txBox="1"/>
              <p:nvPr/>
            </p:nvSpPr>
            <p:spPr>
              <a:xfrm>
                <a:off x="4438926" y="1762083"/>
                <a:ext cx="444481" cy="4031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6EE9441-2F8B-0B1D-C77A-540B805A3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926" y="1762083"/>
                <a:ext cx="444481" cy="403124"/>
              </a:xfrm>
              <a:prstGeom prst="rect">
                <a:avLst/>
              </a:prstGeom>
              <a:blipFill>
                <a:blip r:embed="rId9"/>
                <a:stretch>
                  <a:fillRect l="-5556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512201FD-78A6-3FB5-C277-3537A1543C0F}"/>
              </a:ext>
            </a:extLst>
          </p:cNvPr>
          <p:cNvSpPr txBox="1"/>
          <p:nvPr/>
        </p:nvSpPr>
        <p:spPr>
          <a:xfrm>
            <a:off x="6905578" y="5122813"/>
            <a:ext cx="2480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Autoregressive method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253BAA5-AAE8-3A78-4653-C6A1055F226C}"/>
              </a:ext>
            </a:extLst>
          </p:cNvPr>
          <p:cNvSpPr txBox="1"/>
          <p:nvPr/>
        </p:nvSpPr>
        <p:spPr>
          <a:xfrm>
            <a:off x="7293801" y="6189374"/>
            <a:ext cx="15620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Probability dist.</a:t>
            </a:r>
          </a:p>
          <a:p>
            <a:r>
              <a:rPr lang="en-US" sz="1600" dirty="0"/>
              <a:t>Point estimate</a:t>
            </a:r>
          </a:p>
        </p:txBody>
      </p:sp>
    </p:spTree>
    <p:extLst>
      <p:ext uri="{BB962C8B-B14F-4D97-AF65-F5344CB8AC3E}">
        <p14:creationId xmlns:p14="http://schemas.microsoft.com/office/powerpoint/2010/main" val="2568225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619</Words>
  <Application>Microsoft Macintosh PowerPoint</Application>
  <PresentationFormat>Widescreen</PresentationFormat>
  <Paragraphs>117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Cambria Math</vt:lpstr>
      <vt:lpstr>Ink Free</vt:lpstr>
      <vt:lpstr>Office Theme</vt:lpstr>
      <vt:lpstr>PowerPoint Presentation</vt:lpstr>
      <vt:lpstr>Motivation</vt:lpstr>
      <vt:lpstr>Motivation</vt:lpstr>
      <vt:lpstr>Motivation</vt:lpstr>
      <vt:lpstr>Method</vt:lpstr>
      <vt:lpstr>Method</vt:lpstr>
      <vt:lpstr>Method</vt:lpstr>
      <vt:lpstr>Method</vt:lpstr>
      <vt:lpstr>Method</vt:lpstr>
      <vt:lpstr>Method</vt:lpstr>
      <vt:lpstr>Comparison</vt:lpstr>
      <vt:lpstr>Results</vt:lpstr>
      <vt:lpstr>Results</vt:lpstr>
      <vt:lpstr>Results</vt:lpstr>
      <vt:lpstr>Results</vt:lpstr>
      <vt:lpstr>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Asiful Arefeen</dc:creator>
  <cp:lastModifiedBy>Asiful Arefeen</cp:lastModifiedBy>
  <cp:revision>7</cp:revision>
  <dcterms:created xsi:type="dcterms:W3CDTF">2026-02-11T04:55:27Z</dcterms:created>
  <dcterms:modified xsi:type="dcterms:W3CDTF">2026-02-11T18:49:05Z</dcterms:modified>
</cp:coreProperties>
</file>