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8FF"/>
    <a:srgbClr val="477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16"/>
    <p:restoredTop sz="96240"/>
  </p:normalViewPr>
  <p:slideViewPr>
    <p:cSldViewPr snapToGrid="0">
      <p:cViewPr varScale="1">
        <p:scale>
          <a:sx n="119" d="100"/>
          <a:sy n="119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3T21:21:19.3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24575,'32'0'0,"-12"0"0,30 0 0,-14 0 0,9 0 0,5 0 0,-15 0 0,-2 0 0,-14 0 0,-4 0 0,-3 1 0,5 1 0,-9 0 0,3 0 0,-9-2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3T21:21:25.1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24575,'6'0'0,"13"0"0,13 0 0,2 0 0,14 0 0,-17 0 0,2 0 0,-9 0 0,-11 0 0,0 0 0,-2 0 0,7 0 0,5 0 0,-2 0 0,-5 0 0,-7 2 0,-7-2 0,-1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3T21:20:48.9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24575,'0'24'0,"3"-8"0,5 18 0,10-3 0,7 4 0,10 13 0,11 10 0,10 7 0,-23-27 0,1 1 0,8 6 0,1-1 0,-5-4 0,0 0 0,6 5 0,0-1 0,24 29 0,-15-20 0,4 8 0,-14-19 0,10 11 0,-3-2 0,1-2 0,3 2 0,5-1 0,5 4 0,4 3 0,-2-3 0,5 5 0,-22-16 0,8-2 0,-26-16 0,18 4 0,7 6 0,21 14 0,-32-20 0,0 0 0,5 4 0,1 0 0,6 4 0,1 0 0,7 3 0,2 0 0,4 1 0,0-1 0,1-1 0,2 0 0,10 5 0,-1-2 0,-17-8 0,-1-2 0,18 8 0,-3-2 0,-22-9 0,-4-3 0,-3-4 0,0-1 0,3 3 0,0 0 0,35 11 0,-36-12 0,0-1 0,-5-1 0,-2-2 0,39 19 0,-4-1 0,-36-16 0,1 0 0,4 3 0,2 0 0,5 3 0,1-1 0,1 1 0,4 1 0,23 9 0,2 1 0,-15-7 0,-1 0 0,21 8 0,-2-1 0,-27-11 0,-3-2 0,5 1 0,-3-1 0,27 11 0,-32-15 0,1 0 0,-12-4 0,1-1 0,11 5 0,1 0 0,-1-3 0,1-1 0,4 1 0,3 0 0,6-1 0,2 0 0,8 0 0,3-1 0,6 1 0,4 1-267,-17-5 0,4 0 1,-1-1 266,-1 0 0,0-1 0,3-1 0,12 0 0,2 1 0,-2-2 0,-13-1 0,-2-1 0,-3-1 0,22-1 0,-5-2 0,-2 2 0,-5 0 0,-25-4 0,-1 1 0,9 0 0,-1 1 0,-14 0 0,-2 1 0,2-1 0,1 1 0,2 2 0,0 1 400,5-1 0,2-1-400,1 1 0,1-1 0,-6 0 0,1-1 0,5-2 0,-2-1 0,29 2 0,-8-3 0,-43 0 0,-11 0 0,1 0 0,30 0 0,18 0 0,-30-2 0,1 0 0,46-5 0,-22-1 0,-27-1 0,-18 3 0,-4 4 0,26 1 0,0 1 0,19 4 0,18 1 0,-42 3 0,2 0 0,1-2 0,1 1 0,11 4 0,-2 0 0,17 5 0,0 1 0,-39-4 0,-21-6 0,-11-3 0,-6-4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3T21:21:36.9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24575,'10'0'0,"6"0"0,0 0 0,0 0 0,1 0 0,-10 0 0,9 0 0,-5 0 0,4 0 0,6 0 0,2 0 0,1 0 0,0 0 0,-4 0 0,1 0 0,-5 0 0,3 0 0,-4 0 0,-3 0 0,3 0 0,-2 0 0,0 0 0,-2 0 0,-7 0 0,-1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3F6D-2D5F-8949-806E-272F77F6F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3F4B7-662E-5083-C49A-038516B3C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D20B2-1B40-BA93-CBE5-B7018525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BB067-34DC-D72B-EEAE-3CC29057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81281-8654-4D9A-1EB4-01369261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3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3958-4CD1-51F9-DB0E-24C4FE0D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C5C944-5C85-AFC0-7456-87BB550DF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5925D-FDDD-B7F3-DEE8-627FABC8E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5043-A520-FF29-9B25-6AAFC24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F520A-7E2E-D49B-DC30-F95A0D40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9FFFA2-1E30-5C8F-AF5E-4667F958E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8D779-46DB-D288-E8C7-C2C5652EA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4356F-A159-83E7-9342-152CCC4C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85DB-D3A2-1560-BD11-367C6EC5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D8D05-B987-9300-D27C-75D36B2D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5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667C-31B5-26CA-661E-1D7F5694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F2272-6BA9-9D28-CEE9-F6EDE63B4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5E088-BBB4-E6E8-A062-FC909CC8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9A841-1017-468A-CB15-881BCB85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D0E31-DC99-33C8-308F-4069EB00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0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D6F6-ADA1-4218-DA1B-9F0DB972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0342E-EB66-F28C-71BD-83CB6B504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BC9F8-912B-7035-5BC4-0E6DE7E3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BE4FB-60CC-9AF1-1E47-059E9114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DFD1-865D-A085-A47C-EEBF939E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70D0-AC46-BC45-5897-96E7BAE6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28DE0-7FAF-C497-A088-C653731A7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59BF8-F7BA-03D3-61FA-32C89B3B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BC190-0E44-0282-1852-A0BF6876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978DC-5F4A-8EB7-7BB3-45900CCF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80940-2C04-83E5-2881-C2C6DAF9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5739-5954-D493-4C3B-ADBA1271C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0B3A-3DA3-4770-B2D0-AD462F185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9AAC1-B3B6-A54D-1BDC-B2B9CC41C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FC143-739B-93AE-5F68-8ACB37601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92B74-7C41-52E9-08DB-180C7C7E3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F0396-F176-B3AC-7760-F6909F61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40CA0-8038-0103-CCE7-CA0E706D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88D22-3849-7A99-8C11-6E8E482A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4E32-7A35-E7D3-A163-6BE1C3F5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8C8F9-5DD8-FBC4-23A1-5DCEA01A0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C227C-B2F1-9EE1-3B03-0A88891E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0D8BB-AB82-E301-AEBC-75999953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8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0FCD6-3B59-25C1-5004-5293BB96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C9258-131F-5319-B02C-16A6168A9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E941E-265A-4E97-8B9C-6D5D7C98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3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FF26-C6ED-8C6F-B6E3-F3DE1D2B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85C30-5BBF-4218-293C-CCEB7869A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76E2B-F95F-9CE6-863C-B9D35E63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8B074-CC55-58F7-F181-1B1FE047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B23BE-2A08-4E6C-B155-44AAA246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CBBBD-0F8B-C448-821C-9DF328D8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0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1987-8697-0647-CECA-D3CF81D5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91EA9-CB0B-1F69-5081-AB3F83014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B31C0-6288-9A5D-1A62-683D7EA02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BF1A5-1976-0939-D281-2B305911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F5000-3FE2-D3B4-D3E7-91BFBCDB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F2BD5-1BCA-172E-1868-A8FCFF98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BE6E9-6BAB-D827-CFBE-201955F7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F601-D11A-DDEE-BA00-7F2456FEE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60111-6BC6-0985-B1A1-F7D96E21B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5797C-EA8F-4244-A4A4-562C4CF7AA73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D1FA9-AAF8-B23A-6B0A-D4983FD58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3D8C7-AA25-D698-9B65-175D06697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A612C-E74B-7C4A-8FFE-27FEF4B9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7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7.png"/><Relationship Id="rId4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C4CEDB41-F5D5-61E6-7C28-40DA8B99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82" y="972630"/>
            <a:ext cx="7599636" cy="3568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50A0EE-5D42-5C6E-3C33-1DA247CD5F70}"/>
              </a:ext>
            </a:extLst>
          </p:cNvPr>
          <p:cNvSpPr txBox="1"/>
          <p:nvPr/>
        </p:nvSpPr>
        <p:spPr>
          <a:xfrm>
            <a:off x="5035934" y="4541520"/>
            <a:ext cx="212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NeurIPS’2020</a:t>
            </a:r>
          </a:p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Cited over 880 times</a:t>
            </a:r>
          </a:p>
        </p:txBody>
      </p:sp>
    </p:spTree>
    <p:extLst>
      <p:ext uri="{BB962C8B-B14F-4D97-AF65-F5344CB8AC3E}">
        <p14:creationId xmlns:p14="http://schemas.microsoft.com/office/powerpoint/2010/main" val="59582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1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E1CA44A-BC94-47EB-6A7C-5E25C4CD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515" y="2115501"/>
            <a:ext cx="3180096" cy="2855596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84C37E7B-7F1D-6775-EFC0-1937B4A19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97" y="2085282"/>
            <a:ext cx="3180096" cy="2924226"/>
          </a:xfrm>
          <a:prstGeom prst="rect">
            <a:avLst/>
          </a:prstGeom>
        </p:spPr>
      </p:pic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A6D958AB-98A0-5DD7-1456-C9367C211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" y="2086522"/>
            <a:ext cx="3180095" cy="2913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95DC2-D22C-DB77-7CAD-9AFEA625DC9A}"/>
              </a:ext>
            </a:extLst>
          </p:cNvPr>
          <p:cNvSpPr txBox="1"/>
          <p:nvPr/>
        </p:nvSpPr>
        <p:spPr>
          <a:xfrm>
            <a:off x="1696662" y="5009508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75CAE-D276-56AD-FAED-93B153C240B6}"/>
              </a:ext>
            </a:extLst>
          </p:cNvPr>
          <p:cNvSpPr txBox="1"/>
          <p:nvPr/>
        </p:nvSpPr>
        <p:spPr>
          <a:xfrm>
            <a:off x="5426586" y="50095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this 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18427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bit hypothetical</a:t>
            </a:r>
          </a:p>
        </p:txBody>
      </p:sp>
      <p:pic>
        <p:nvPicPr>
          <p:cNvPr id="15" name="Picture 2" descr="Green Check Mark PNG Clipart | PNG Mart">
            <a:extLst>
              <a:ext uri="{FF2B5EF4-FFF2-40B4-BE49-F238E27FC236}">
                <a16:creationId xmlns:a16="http://schemas.microsoft.com/office/drawing/2014/main" id="{B657752D-9AE7-5B72-FE78-8F0C3A6D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925" y="5075240"/>
            <a:ext cx="327635" cy="3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F5D996-7FE3-A8BB-9105-233D5BCB831C}"/>
              </a:ext>
            </a:extLst>
          </p:cNvPr>
          <p:cNvSpPr txBox="1"/>
          <p:nvPr/>
        </p:nvSpPr>
        <p:spPr>
          <a:xfrm>
            <a:off x="9059919" y="5042374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the one</a:t>
            </a:r>
          </a:p>
        </p:txBody>
      </p:sp>
    </p:spTree>
    <p:extLst>
      <p:ext uri="{BB962C8B-B14F-4D97-AF65-F5344CB8AC3E}">
        <p14:creationId xmlns:p14="http://schemas.microsoft.com/office/powerpoint/2010/main" val="197707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35900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ADA or Adaptive Data augmentation</a:t>
            </a:r>
          </a:p>
        </p:txBody>
      </p:sp>
      <p:pic>
        <p:nvPicPr>
          <p:cNvPr id="3" name="Picture 2" descr="A collage of a cat&#10;&#10;Description automatically generated">
            <a:extLst>
              <a:ext uri="{FF2B5EF4-FFF2-40B4-BE49-F238E27FC236}">
                <a16:creationId xmlns:a16="http://schemas.microsoft.com/office/drawing/2014/main" id="{8076924A-F004-0805-1661-983F2A84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40" y="2197294"/>
            <a:ext cx="7772400" cy="3307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07431-890D-5804-84D3-7AC4D5586544}"/>
              </a:ext>
            </a:extLst>
          </p:cNvPr>
          <p:cNvSpPr txBox="1"/>
          <p:nvPr/>
        </p:nvSpPr>
        <p:spPr>
          <a:xfrm>
            <a:off x="6267669" y="622609"/>
            <a:ext cx="50181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Augmentation probability </a:t>
            </a:r>
            <a:r>
              <a:rPr lang="en-US" i="1" dirty="0"/>
              <a:t>p </a:t>
            </a:r>
            <a:r>
              <a:rPr lang="en-US" dirty="0"/>
              <a:t>defines how much distortion the augmented images will carry</a:t>
            </a:r>
            <a:endParaRPr lang="en-US" i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F1E607-13B0-A9BC-1626-1B7CAE4CF434}"/>
              </a:ext>
            </a:extLst>
          </p:cNvPr>
          <p:cNvCxnSpPr>
            <a:cxnSpLocks/>
          </p:cNvCxnSpPr>
          <p:nvPr/>
        </p:nvCxnSpPr>
        <p:spPr>
          <a:xfrm flipH="1">
            <a:off x="7588469" y="1364924"/>
            <a:ext cx="115614" cy="8323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2700B48A-425E-C784-5543-76999A1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317753"/>
            <a:ext cx="2165131" cy="7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126297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07431-890D-5804-84D3-7AC4D5586544}"/>
              </a:ext>
            </a:extLst>
          </p:cNvPr>
          <p:cNvSpPr txBox="1"/>
          <p:nvPr/>
        </p:nvSpPr>
        <p:spPr>
          <a:xfrm>
            <a:off x="789110" y="3208949"/>
            <a:ext cx="15826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Augmentation probability </a:t>
            </a:r>
            <a:r>
              <a:rPr lang="en-US" b="1" i="1" dirty="0"/>
              <a:t>p</a:t>
            </a:r>
          </a:p>
        </p:txBody>
      </p:sp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2700B48A-425E-C784-5543-76999A122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839" y="3842317"/>
            <a:ext cx="2165131" cy="793881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FA11D9-1191-6D2E-DA35-184AF649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841" y="968444"/>
            <a:ext cx="6379998" cy="460922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5B5439-362A-C6C1-A551-03CC6967DE42}"/>
              </a:ext>
            </a:extLst>
          </p:cNvPr>
          <p:cNvCxnSpPr>
            <a:cxnSpLocks/>
          </p:cNvCxnSpPr>
          <p:nvPr/>
        </p:nvCxnSpPr>
        <p:spPr>
          <a:xfrm>
            <a:off x="2415608" y="3532115"/>
            <a:ext cx="58857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DB40F2-4F60-E21E-8620-8BA66485D246}"/>
              </a:ext>
            </a:extLst>
          </p:cNvPr>
          <p:cNvCxnSpPr>
            <a:cxnSpLocks/>
          </p:cNvCxnSpPr>
          <p:nvPr/>
        </p:nvCxnSpPr>
        <p:spPr>
          <a:xfrm>
            <a:off x="2415608" y="2717563"/>
            <a:ext cx="1462709" cy="3199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C5A2F48-9960-0843-377A-AA84AD599AAC}"/>
              </a:ext>
            </a:extLst>
          </p:cNvPr>
          <p:cNvSpPr txBox="1"/>
          <p:nvPr/>
        </p:nvSpPr>
        <p:spPr>
          <a:xfrm>
            <a:off x="789110" y="2356952"/>
            <a:ext cx="15826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Individual trainings</a:t>
            </a:r>
            <a:endParaRPr lang="en-US" b="1" i="1" dirty="0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8DF64C7B-A5D3-273E-BABF-BA004A3BC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5888886"/>
            <a:ext cx="3086100" cy="584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428F19-995F-13AD-356A-1C68F18C2491}"/>
              </a:ext>
            </a:extLst>
          </p:cNvPr>
          <p:cNvSpPr txBox="1"/>
          <p:nvPr/>
        </p:nvSpPr>
        <p:spPr>
          <a:xfrm>
            <a:off x="4542790" y="5548611"/>
            <a:ext cx="30860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After repeated trials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37550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32723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augment or not to augment??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07431-890D-5804-84D3-7AC4D5586544}"/>
              </a:ext>
            </a:extLst>
          </p:cNvPr>
          <p:cNvSpPr txBox="1"/>
          <p:nvPr/>
        </p:nvSpPr>
        <p:spPr>
          <a:xfrm>
            <a:off x="792712" y="4308154"/>
            <a:ext cx="15826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Augmentation probability </a:t>
            </a:r>
            <a:r>
              <a:rPr lang="en-US" b="1" i="1" dirty="0"/>
              <a:t>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5B5439-362A-C6C1-A551-03CC6967DE42}"/>
              </a:ext>
            </a:extLst>
          </p:cNvPr>
          <p:cNvCxnSpPr>
            <a:cxnSpLocks/>
          </p:cNvCxnSpPr>
          <p:nvPr/>
        </p:nvCxnSpPr>
        <p:spPr>
          <a:xfrm>
            <a:off x="2419210" y="4631320"/>
            <a:ext cx="58857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9DFFD0F-9B1D-7941-7576-66E3E0780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474" y="1920249"/>
            <a:ext cx="3272306" cy="2933792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D6023BD-A926-3D0B-C60D-629F3B92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89" y="126044"/>
            <a:ext cx="5030290" cy="2343887"/>
          </a:xfrm>
          <a:prstGeom prst="rect">
            <a:avLst/>
          </a:prstGeom>
        </p:spPr>
      </p:pic>
      <p:pic>
        <p:nvPicPr>
          <p:cNvPr id="9" name="Picture 8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BC5FE60B-5D05-EC83-C5C1-490826E5C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804" y="2227601"/>
            <a:ext cx="4967763" cy="2298619"/>
          </a:xfrm>
          <a:prstGeom prst="rect">
            <a:avLst/>
          </a:prstGeom>
        </p:spPr>
      </p:pic>
      <p:pic>
        <p:nvPicPr>
          <p:cNvPr id="16" name="Picture 1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63B631BE-830D-2249-D95D-DC913D227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088" y="4335520"/>
            <a:ext cx="4962715" cy="234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32723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augment or not to augment??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07431-890D-5804-84D3-7AC4D5586544}"/>
              </a:ext>
            </a:extLst>
          </p:cNvPr>
          <p:cNvSpPr txBox="1"/>
          <p:nvPr/>
        </p:nvSpPr>
        <p:spPr>
          <a:xfrm>
            <a:off x="477759" y="2231449"/>
            <a:ext cx="15826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4x improvement</a:t>
            </a:r>
            <a:endParaRPr lang="en-US" b="1" i="1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065E2A2-00BF-E1F0-8C63-F4B6496B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266" y="1739425"/>
            <a:ext cx="3971574" cy="329961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8F377A2-F14D-1378-F921-1464EA2B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651" y="1795169"/>
            <a:ext cx="3216165" cy="3162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F6F14F-7FE9-6BFF-5567-115545DD3D44}"/>
              </a:ext>
            </a:extLst>
          </p:cNvPr>
          <p:cNvSpPr txBox="1"/>
          <p:nvPr/>
        </p:nvSpPr>
        <p:spPr>
          <a:xfrm>
            <a:off x="6589525" y="2231449"/>
            <a:ext cx="158268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Optimal </a:t>
            </a:r>
            <a:r>
              <a:rPr lang="en-US" i="1" dirty="0"/>
              <a:t>p </a:t>
            </a:r>
            <a:r>
              <a:rPr lang="en-US" dirty="0"/>
              <a:t>varies across dataset size</a:t>
            </a:r>
            <a:endParaRPr lang="en-US" b="1" i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FEF1BF-B510-27DB-FE9A-B117412B96E3}"/>
              </a:ext>
            </a:extLst>
          </p:cNvPr>
          <p:cNvCxnSpPr>
            <a:cxnSpLocks/>
          </p:cNvCxnSpPr>
          <p:nvPr/>
        </p:nvCxnSpPr>
        <p:spPr>
          <a:xfrm>
            <a:off x="7935310" y="2877780"/>
            <a:ext cx="882869" cy="14735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72F34F-4F5C-B9BF-FBDD-F4856D8B3192}"/>
              </a:ext>
            </a:extLst>
          </p:cNvPr>
          <p:cNvCxnSpPr>
            <a:cxnSpLocks/>
          </p:cNvCxnSpPr>
          <p:nvPr/>
        </p:nvCxnSpPr>
        <p:spPr>
          <a:xfrm>
            <a:off x="7935310" y="2785241"/>
            <a:ext cx="1397876" cy="13558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E1B417-BA88-4649-5DBF-E84737AA8CE4}"/>
              </a:ext>
            </a:extLst>
          </p:cNvPr>
          <p:cNvCxnSpPr>
            <a:cxnSpLocks/>
          </p:cNvCxnSpPr>
          <p:nvPr/>
        </p:nvCxnSpPr>
        <p:spPr>
          <a:xfrm>
            <a:off x="7935310" y="2785241"/>
            <a:ext cx="1271752" cy="9774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9DD27E-0F56-2EB5-87D1-D45092946F06}"/>
              </a:ext>
            </a:extLst>
          </p:cNvPr>
          <p:cNvCxnSpPr>
            <a:cxnSpLocks/>
          </p:cNvCxnSpPr>
          <p:nvPr/>
        </p:nvCxnSpPr>
        <p:spPr>
          <a:xfrm>
            <a:off x="7935310" y="2680138"/>
            <a:ext cx="1397876" cy="5780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E2C407-B97B-15DC-406B-7411CAC3C954}"/>
              </a:ext>
            </a:extLst>
          </p:cNvPr>
          <p:cNvSpPr txBox="1"/>
          <p:nvPr/>
        </p:nvSpPr>
        <p:spPr>
          <a:xfrm>
            <a:off x="6589525" y="3457430"/>
            <a:ext cx="158268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Grid search?</a:t>
            </a:r>
            <a:endParaRPr lang="en-US" b="1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36315F8-B48F-6864-A4C0-9298296A6D60}"/>
                  </a:ext>
                </a:extLst>
              </p14:cNvPr>
              <p14:cNvContentPartPr/>
              <p14:nvPr/>
            </p14:nvContentPartPr>
            <p14:xfrm>
              <a:off x="9875599" y="3457639"/>
              <a:ext cx="139320" cy="3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36315F8-B48F-6864-A4C0-9298296A6D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6599" y="3448999"/>
                <a:ext cx="1569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FCFBE7A-A70C-05A7-558C-39B6732DF5E0}"/>
                  </a:ext>
                </a:extLst>
              </p14:cNvPr>
              <p14:cNvContentPartPr/>
              <p14:nvPr/>
            </p14:nvContentPartPr>
            <p14:xfrm>
              <a:off x="9359719" y="3927079"/>
              <a:ext cx="128160" cy="1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FCFBE7A-A70C-05A7-558C-39B6732DF5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51079" y="3918079"/>
                <a:ext cx="1458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395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32723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augment or not to augment??</a:t>
            </a: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50CDC47E-2FDC-348F-3A10-378B8E74B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"/>
          <a:stretch/>
        </p:blipFill>
        <p:spPr>
          <a:xfrm>
            <a:off x="2301765" y="1684915"/>
            <a:ext cx="5180049" cy="498144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D58F1B-D235-5EDC-35BB-7EA0896DD44B}"/>
              </a:ext>
            </a:extLst>
          </p:cNvPr>
          <p:cNvCxnSpPr/>
          <p:nvPr/>
        </p:nvCxnSpPr>
        <p:spPr>
          <a:xfrm>
            <a:off x="3551445" y="1941240"/>
            <a:ext cx="0" cy="151384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56E7CD-2C36-3C86-A0CB-A0FDC6F9E695}"/>
              </a:ext>
            </a:extLst>
          </p:cNvPr>
          <p:cNvCxnSpPr>
            <a:cxnSpLocks/>
          </p:cNvCxnSpPr>
          <p:nvPr/>
        </p:nvCxnSpPr>
        <p:spPr>
          <a:xfrm>
            <a:off x="3551445" y="3815760"/>
            <a:ext cx="0" cy="242316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2C40E0-9BAC-EBF8-976C-D3AB3AFED1CB}"/>
              </a:ext>
            </a:extLst>
          </p:cNvPr>
          <p:cNvSpPr txBox="1"/>
          <p:nvPr/>
        </p:nvSpPr>
        <p:spPr>
          <a:xfrm>
            <a:off x="711200" y="1737413"/>
            <a:ext cx="151695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Grid Search??</a:t>
            </a:r>
          </a:p>
          <a:p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b="1" dirty="0">
                <a:solidFill>
                  <a:srgbClr val="FF0000"/>
                </a:solidFill>
              </a:rPr>
              <a:t>adaptive</a:t>
            </a:r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401D8C1-232C-AA7F-613D-250B2EEB9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82"/>
          <a:stretch/>
        </p:blipFill>
        <p:spPr>
          <a:xfrm>
            <a:off x="7670555" y="3964944"/>
            <a:ext cx="4159949" cy="116413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C01705E-BB64-CF12-EE00-3D90E8DF1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278"/>
          <a:stretch/>
        </p:blipFill>
        <p:spPr>
          <a:xfrm>
            <a:off x="7670555" y="2988231"/>
            <a:ext cx="4159949" cy="8815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E913DE-7EDE-E59D-E90D-5CB28B6BDC28}"/>
              </a:ext>
            </a:extLst>
          </p:cNvPr>
          <p:cNvSpPr txBox="1"/>
          <p:nvPr/>
        </p:nvSpPr>
        <p:spPr>
          <a:xfrm>
            <a:off x="8613487" y="2523723"/>
            <a:ext cx="227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track of 2 things:</a:t>
            </a:r>
          </a:p>
        </p:txBody>
      </p:sp>
    </p:spTree>
    <p:extLst>
      <p:ext uri="{BB962C8B-B14F-4D97-AF65-F5344CB8AC3E}">
        <p14:creationId xmlns:p14="http://schemas.microsoft.com/office/powerpoint/2010/main" val="8188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32723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augment or not to augment??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C40E0-9BAC-EBF8-976C-D3AB3AFED1CB}"/>
              </a:ext>
            </a:extLst>
          </p:cNvPr>
          <p:cNvSpPr txBox="1"/>
          <p:nvPr/>
        </p:nvSpPr>
        <p:spPr>
          <a:xfrm>
            <a:off x="711200" y="1737413"/>
            <a:ext cx="151695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Grid Search??</a:t>
            </a:r>
          </a:p>
          <a:p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b="1" dirty="0">
                <a:solidFill>
                  <a:srgbClr val="FF0000"/>
                </a:solidFill>
              </a:rPr>
              <a:t>adaptive</a:t>
            </a:r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401D8C1-232C-AA7F-613D-250B2EEB9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82"/>
          <a:stretch/>
        </p:blipFill>
        <p:spPr>
          <a:xfrm>
            <a:off x="7796679" y="1590040"/>
            <a:ext cx="4159949" cy="116413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C01705E-BB64-CF12-EE00-3D90E8DF1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78"/>
          <a:stretch/>
        </p:blipFill>
        <p:spPr>
          <a:xfrm>
            <a:off x="7796679" y="613327"/>
            <a:ext cx="4159949" cy="8815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E913DE-7EDE-E59D-E90D-5CB28B6BDC28}"/>
              </a:ext>
            </a:extLst>
          </p:cNvPr>
          <p:cNvSpPr txBox="1"/>
          <p:nvPr/>
        </p:nvSpPr>
        <p:spPr>
          <a:xfrm>
            <a:off x="8739611" y="148819"/>
            <a:ext cx="227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track of 2 things:</a:t>
            </a: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E6CA388-8D0A-15B4-4CD3-17EFA2D84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669" y="2531117"/>
            <a:ext cx="8800662" cy="4245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55796FF-8718-69C8-5B41-B5E0BD31213D}"/>
                  </a:ext>
                </a:extLst>
              </p14:cNvPr>
              <p14:cNvContentPartPr/>
              <p14:nvPr/>
            </p14:nvContentPartPr>
            <p14:xfrm>
              <a:off x="6605359" y="2702359"/>
              <a:ext cx="3636360" cy="1338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55796FF-8718-69C8-5B41-B5E0BD3121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96359" y="2693359"/>
                <a:ext cx="3654000" cy="135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5343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32723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augment or not to augment??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2C40E0-9BAC-EBF8-976C-D3AB3AFED1CB}"/>
              </a:ext>
            </a:extLst>
          </p:cNvPr>
          <p:cNvSpPr txBox="1"/>
          <p:nvPr/>
        </p:nvSpPr>
        <p:spPr>
          <a:xfrm>
            <a:off x="711200" y="1737413"/>
            <a:ext cx="151695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Grid Search??</a:t>
            </a:r>
          </a:p>
          <a:p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b="1" dirty="0">
                <a:solidFill>
                  <a:srgbClr val="FF0000"/>
                </a:solidFill>
              </a:rPr>
              <a:t>adaptive</a:t>
            </a:r>
            <a:r>
              <a:rPr lang="en-US" dirty="0">
                <a:solidFill>
                  <a:srgbClr val="FF0000"/>
                </a:solidFill>
              </a:rPr>
              <a:t>??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C01705E-BB64-CF12-EE00-3D90E8DF1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78"/>
          <a:stretch/>
        </p:blipFill>
        <p:spPr>
          <a:xfrm>
            <a:off x="7796679" y="613327"/>
            <a:ext cx="4159949" cy="8815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E913DE-7EDE-E59D-E90D-5CB28B6BDC28}"/>
              </a:ext>
            </a:extLst>
          </p:cNvPr>
          <p:cNvSpPr txBox="1"/>
          <p:nvPr/>
        </p:nvSpPr>
        <p:spPr>
          <a:xfrm>
            <a:off x="8739611" y="148819"/>
            <a:ext cx="227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track of 2 things: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958F332-74D6-67C8-62B5-70F36D83F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2"/>
          <a:stretch/>
        </p:blipFill>
        <p:spPr>
          <a:xfrm>
            <a:off x="2347353" y="1905876"/>
            <a:ext cx="7584923" cy="401298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CBCC8-2801-E3FA-3F3F-FE436FD83710}"/>
              </a:ext>
            </a:extLst>
          </p:cNvPr>
          <p:cNvCxnSpPr>
            <a:cxnSpLocks/>
          </p:cNvCxnSpPr>
          <p:nvPr/>
        </p:nvCxnSpPr>
        <p:spPr>
          <a:xfrm flipV="1">
            <a:off x="5896299" y="2301766"/>
            <a:ext cx="0" cy="26591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31B52D-6633-C429-0117-CEDDC1959C29}"/>
              </a:ext>
            </a:extLst>
          </p:cNvPr>
          <p:cNvSpPr txBox="1"/>
          <p:nvPr/>
        </p:nvSpPr>
        <p:spPr>
          <a:xfrm>
            <a:off x="5533412" y="3301515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E6934F-EA93-A85B-E6B5-FA1E217ED160}"/>
              </a:ext>
            </a:extLst>
          </p:cNvPr>
          <p:cNvCxnSpPr>
            <a:cxnSpLocks/>
          </p:cNvCxnSpPr>
          <p:nvPr/>
        </p:nvCxnSpPr>
        <p:spPr>
          <a:xfrm>
            <a:off x="6337738" y="5475890"/>
            <a:ext cx="341586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335D16-65DF-3D50-53AC-52D247CFFA66}"/>
              </a:ext>
            </a:extLst>
          </p:cNvPr>
          <p:cNvSpPr txBox="1"/>
          <p:nvPr/>
        </p:nvSpPr>
        <p:spPr>
          <a:xfrm>
            <a:off x="7145326" y="5549527"/>
            <a:ext cx="18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Training progress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2DF11EB-8665-4B19-936E-941BDFD0FBD1}"/>
                  </a:ext>
                </a:extLst>
              </p14:cNvPr>
              <p14:cNvContentPartPr/>
              <p14:nvPr/>
            </p14:nvContentPartPr>
            <p14:xfrm>
              <a:off x="3966199" y="3286999"/>
              <a:ext cx="13644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2DF11EB-8665-4B19-936E-941BDFD0FB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7559" y="3277999"/>
                <a:ext cx="15408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0188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18894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ADA performance</a:t>
            </a: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773030C3-194C-5E45-8AC6-0E46611C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44" y="1703308"/>
            <a:ext cx="8584111" cy="37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43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18894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ADA performance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805B283-9E33-7880-010B-C952A1AA6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11" y="1772886"/>
            <a:ext cx="5172850" cy="3312228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A53897C2-F2AF-D7D2-0D07-B2C88191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373" y="116772"/>
            <a:ext cx="5189963" cy="3312228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D6893672-9A1C-D3A5-0ED1-560BAC81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016" y="3428999"/>
            <a:ext cx="5258675" cy="3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80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7A65-F01B-8247-DDB9-FC64BA20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Overview of GAN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97952BC-C6D4-1B6B-4482-4601EF8F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149" y="1026160"/>
            <a:ext cx="6711702" cy="3120126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7991A7-0B74-E033-908C-7D173625A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305" y="3801260"/>
            <a:ext cx="6600066" cy="28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Solution #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55B-B756-B903-78B2-D68EBEF1306D}"/>
              </a:ext>
            </a:extLst>
          </p:cNvPr>
          <p:cNvSpPr txBox="1"/>
          <p:nvPr/>
        </p:nvSpPr>
        <p:spPr>
          <a:xfrm>
            <a:off x="711200" y="1220708"/>
            <a:ext cx="18894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ADA performance</a:t>
            </a:r>
          </a:p>
        </p:txBody>
      </p:sp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217E6C71-136E-6899-28FF-4EB5716B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34" y="1703308"/>
            <a:ext cx="9785131" cy="50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5EF351B-A738-9E5E-9BDD-76F558139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80" y="1713865"/>
            <a:ext cx="5848952" cy="43513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Problem of 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00D-8472-4BF1-BC34-83C0B37D907D}"/>
              </a:ext>
            </a:extLst>
          </p:cNvPr>
          <p:cNvSpPr txBox="1"/>
          <p:nvPr/>
        </p:nvSpPr>
        <p:spPr>
          <a:xfrm>
            <a:off x="711200" y="1220708"/>
            <a:ext cx="17863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data hungry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8678F-5459-3946-8717-17BC93D8C37B}"/>
              </a:ext>
            </a:extLst>
          </p:cNvPr>
          <p:cNvSpPr txBox="1"/>
          <p:nvPr/>
        </p:nvSpPr>
        <p:spPr>
          <a:xfrm>
            <a:off x="6532880" y="2072640"/>
            <a:ext cx="38312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Frechet</a:t>
            </a:r>
            <a:r>
              <a:rPr lang="en-US" dirty="0"/>
              <a:t> inception distance </a:t>
            </a:r>
            <a:r>
              <a:rPr lang="en-US" b="1" dirty="0"/>
              <a:t>(FID)</a:t>
            </a:r>
          </a:p>
          <a:p>
            <a:endParaRPr lang="en-US" dirty="0"/>
          </a:p>
          <a:p>
            <a:r>
              <a:rPr lang="en-US" dirty="0"/>
              <a:t>A measure for generated image quality</a:t>
            </a:r>
          </a:p>
          <a:p>
            <a:endParaRPr lang="en-US" dirty="0"/>
          </a:p>
          <a:p>
            <a:r>
              <a:rPr lang="en-US" dirty="0"/>
              <a:t>The lower the better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CBAB4-10D2-3CB8-5D52-688DD5602772}"/>
              </a:ext>
            </a:extLst>
          </p:cNvPr>
          <p:cNvSpPr txBox="1"/>
          <p:nvPr/>
        </p:nvSpPr>
        <p:spPr>
          <a:xfrm>
            <a:off x="7284721" y="4866640"/>
            <a:ext cx="178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Enough data for convergence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E1BF78-6941-C0FE-26A3-A9B24C85E1EB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6085840" y="5039360"/>
            <a:ext cx="1198881" cy="150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22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Problem of 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00D-8472-4BF1-BC34-83C0B37D907D}"/>
              </a:ext>
            </a:extLst>
          </p:cNvPr>
          <p:cNvSpPr txBox="1"/>
          <p:nvPr/>
        </p:nvSpPr>
        <p:spPr>
          <a:xfrm>
            <a:off x="711200" y="1220708"/>
            <a:ext cx="17863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data hungry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CBAB4-10D2-3CB8-5D52-688DD5602772}"/>
              </a:ext>
            </a:extLst>
          </p:cNvPr>
          <p:cNvSpPr txBox="1"/>
          <p:nvPr/>
        </p:nvSpPr>
        <p:spPr>
          <a:xfrm>
            <a:off x="2497586" y="1523203"/>
            <a:ext cx="178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Least FID point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7014B63-F88C-1FD8-9408-1865FBEF5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940718"/>
            <a:ext cx="8239614" cy="3696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C5171F-5DCC-FBD8-D77E-E8D1CBD884BB}"/>
              </a:ext>
            </a:extLst>
          </p:cNvPr>
          <p:cNvSpPr txBox="1"/>
          <p:nvPr/>
        </p:nvSpPr>
        <p:spPr>
          <a:xfrm>
            <a:off x="6085840" y="5455783"/>
            <a:ext cx="26416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Quality of generated samples deteriorate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1AB4D1-8429-3E43-67EC-F786EF114D53}"/>
              </a:ext>
            </a:extLst>
          </p:cNvPr>
          <p:cNvCxnSpPr>
            <a:cxnSpLocks/>
          </p:cNvCxnSpPr>
          <p:nvPr/>
        </p:nvCxnSpPr>
        <p:spPr>
          <a:xfrm flipH="1">
            <a:off x="1940560" y="1844351"/>
            <a:ext cx="751840" cy="10410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26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Problem of GAN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00D-8472-4BF1-BC34-83C0B37D907D}"/>
              </a:ext>
            </a:extLst>
          </p:cNvPr>
          <p:cNvSpPr txBox="1"/>
          <p:nvPr/>
        </p:nvSpPr>
        <p:spPr>
          <a:xfrm>
            <a:off x="711200" y="1220708"/>
            <a:ext cx="17863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data hungry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5171F-5DCC-FBD8-D77E-E8D1CBD884BB}"/>
              </a:ext>
            </a:extLst>
          </p:cNvPr>
          <p:cNvSpPr txBox="1"/>
          <p:nvPr/>
        </p:nvSpPr>
        <p:spPr>
          <a:xfrm>
            <a:off x="7172960" y="574377"/>
            <a:ext cx="403541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Things look a little bit better at minimum FID points, but not as good as the baseline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E2A3BCE2-0F2E-0B3C-4B47-C42A5073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1713469"/>
            <a:ext cx="5943143" cy="2595325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1F63D038-5F43-0D59-09F1-FF5EE6F6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16" y="4251167"/>
            <a:ext cx="5849480" cy="2482056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9FA1BA11-D793-FB30-648A-6B765BD22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6" y="1682989"/>
            <a:ext cx="5630534" cy="2595324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7A556199-BCE7-4ECA-D0A1-FA525B4E8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46" y="4204903"/>
            <a:ext cx="5630536" cy="25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Why this problem happens?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753650F-1EFB-BC35-3C1D-51B102D9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1320800"/>
            <a:ext cx="5094298" cy="4854879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A4B37B17-B624-4147-4A44-35C407478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"/>
          <a:stretch/>
        </p:blipFill>
        <p:spPr>
          <a:xfrm>
            <a:off x="6096000" y="1257515"/>
            <a:ext cx="5180049" cy="49814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8D9B48-E52F-49CE-DD53-7D3E152EC991}"/>
              </a:ext>
            </a:extLst>
          </p:cNvPr>
          <p:cNvCxnSpPr/>
          <p:nvPr/>
        </p:nvCxnSpPr>
        <p:spPr>
          <a:xfrm>
            <a:off x="4826000" y="1513840"/>
            <a:ext cx="0" cy="151384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F1CC70-F998-A622-92DD-CD12D7C3F488}"/>
              </a:ext>
            </a:extLst>
          </p:cNvPr>
          <p:cNvCxnSpPr>
            <a:cxnSpLocks/>
          </p:cNvCxnSpPr>
          <p:nvPr/>
        </p:nvCxnSpPr>
        <p:spPr>
          <a:xfrm>
            <a:off x="4826000" y="3429000"/>
            <a:ext cx="0" cy="238252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E650ED-9F69-D393-EA5C-D45A1047D168}"/>
              </a:ext>
            </a:extLst>
          </p:cNvPr>
          <p:cNvCxnSpPr/>
          <p:nvPr/>
        </p:nvCxnSpPr>
        <p:spPr>
          <a:xfrm>
            <a:off x="7345680" y="1513840"/>
            <a:ext cx="0" cy="151384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870D71-404B-3031-36EA-9ECC6A4B7555}"/>
              </a:ext>
            </a:extLst>
          </p:cNvPr>
          <p:cNvCxnSpPr>
            <a:cxnSpLocks/>
          </p:cNvCxnSpPr>
          <p:nvPr/>
        </p:nvCxnSpPr>
        <p:spPr>
          <a:xfrm>
            <a:off x="7345680" y="3388360"/>
            <a:ext cx="0" cy="242316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27CD52E-9EFB-BB41-7133-68C30900F18C}"/>
              </a:ext>
            </a:extLst>
          </p:cNvPr>
          <p:cNvSpPr txBox="1"/>
          <p:nvPr/>
        </p:nvSpPr>
        <p:spPr>
          <a:xfrm>
            <a:off x="5118539" y="1051145"/>
            <a:ext cx="173419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Overall GAN loss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A04FC-EDD5-BF76-E7C2-065E7C94E1A7}"/>
              </a:ext>
            </a:extLst>
          </p:cNvPr>
          <p:cNvSpPr txBox="1"/>
          <p:nvPr/>
        </p:nvSpPr>
        <p:spPr>
          <a:xfrm>
            <a:off x="5228903" y="6175679"/>
            <a:ext cx="18522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Discriminator loss</a:t>
            </a:r>
          </a:p>
        </p:txBody>
      </p:sp>
    </p:spTree>
    <p:extLst>
      <p:ext uri="{BB962C8B-B14F-4D97-AF65-F5344CB8AC3E}">
        <p14:creationId xmlns:p14="http://schemas.microsoft.com/office/powerpoint/2010/main" val="2348324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Why this problem happens?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753650F-1EFB-BC35-3C1D-51B102D9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1320800"/>
            <a:ext cx="5094298" cy="4854879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A4B37B17-B624-4147-4A44-35C407478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"/>
          <a:stretch/>
        </p:blipFill>
        <p:spPr>
          <a:xfrm>
            <a:off x="6096000" y="1257515"/>
            <a:ext cx="5180049" cy="49814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8D9B48-E52F-49CE-DD53-7D3E152EC991}"/>
              </a:ext>
            </a:extLst>
          </p:cNvPr>
          <p:cNvCxnSpPr/>
          <p:nvPr/>
        </p:nvCxnSpPr>
        <p:spPr>
          <a:xfrm>
            <a:off x="4826000" y="1513840"/>
            <a:ext cx="0" cy="151384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F1CC70-F998-A622-92DD-CD12D7C3F488}"/>
              </a:ext>
            </a:extLst>
          </p:cNvPr>
          <p:cNvCxnSpPr>
            <a:cxnSpLocks/>
          </p:cNvCxnSpPr>
          <p:nvPr/>
        </p:nvCxnSpPr>
        <p:spPr>
          <a:xfrm>
            <a:off x="4826000" y="3429000"/>
            <a:ext cx="0" cy="238252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E650ED-9F69-D393-EA5C-D45A1047D168}"/>
              </a:ext>
            </a:extLst>
          </p:cNvPr>
          <p:cNvCxnSpPr/>
          <p:nvPr/>
        </p:nvCxnSpPr>
        <p:spPr>
          <a:xfrm>
            <a:off x="7345680" y="1513840"/>
            <a:ext cx="0" cy="151384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870D71-404B-3031-36EA-9ECC6A4B7555}"/>
              </a:ext>
            </a:extLst>
          </p:cNvPr>
          <p:cNvCxnSpPr>
            <a:cxnSpLocks/>
          </p:cNvCxnSpPr>
          <p:nvPr/>
        </p:nvCxnSpPr>
        <p:spPr>
          <a:xfrm>
            <a:off x="7345680" y="3388360"/>
            <a:ext cx="0" cy="242316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A6D5947-BEEE-D9BD-7F94-7A41A2B5F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89" y="1351280"/>
            <a:ext cx="10530559" cy="49708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619BDA-7C02-E267-CEF5-82FFB3B7CE3A}"/>
              </a:ext>
            </a:extLst>
          </p:cNvPr>
          <p:cNvCxnSpPr>
            <a:cxnSpLocks/>
          </p:cNvCxnSpPr>
          <p:nvPr/>
        </p:nvCxnSpPr>
        <p:spPr>
          <a:xfrm>
            <a:off x="5049520" y="1513840"/>
            <a:ext cx="0" cy="1584960"/>
          </a:xfrm>
          <a:prstGeom prst="line">
            <a:avLst/>
          </a:prstGeom>
          <a:ln w="28575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8628C-245F-CFC7-E366-5F1E5266C801}"/>
              </a:ext>
            </a:extLst>
          </p:cNvPr>
          <p:cNvCxnSpPr>
            <a:cxnSpLocks/>
          </p:cNvCxnSpPr>
          <p:nvPr/>
        </p:nvCxnSpPr>
        <p:spPr>
          <a:xfrm>
            <a:off x="5049520" y="3540760"/>
            <a:ext cx="0" cy="2423160"/>
          </a:xfrm>
          <a:prstGeom prst="line">
            <a:avLst/>
          </a:prstGeom>
          <a:ln w="28575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370A6D-731A-3B44-7C60-6BF2F0AA474B}"/>
              </a:ext>
            </a:extLst>
          </p:cNvPr>
          <p:cNvCxnSpPr>
            <a:cxnSpLocks/>
          </p:cNvCxnSpPr>
          <p:nvPr/>
        </p:nvCxnSpPr>
        <p:spPr>
          <a:xfrm>
            <a:off x="7244080" y="1513840"/>
            <a:ext cx="0" cy="1584960"/>
          </a:xfrm>
          <a:prstGeom prst="line">
            <a:avLst/>
          </a:prstGeom>
          <a:ln w="28575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852C5-2AF3-1365-00E3-9C41AC34F42F}"/>
              </a:ext>
            </a:extLst>
          </p:cNvPr>
          <p:cNvCxnSpPr>
            <a:cxnSpLocks/>
          </p:cNvCxnSpPr>
          <p:nvPr/>
        </p:nvCxnSpPr>
        <p:spPr>
          <a:xfrm>
            <a:off x="7244080" y="3540760"/>
            <a:ext cx="0" cy="2423160"/>
          </a:xfrm>
          <a:prstGeom prst="line">
            <a:avLst/>
          </a:prstGeom>
          <a:ln w="28575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76A9668-4816-06CE-55BD-43134591F512}"/>
              </a:ext>
            </a:extLst>
          </p:cNvPr>
          <p:cNvSpPr txBox="1"/>
          <p:nvPr/>
        </p:nvSpPr>
        <p:spPr>
          <a:xfrm>
            <a:off x="8538879" y="964364"/>
            <a:ext cx="28246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GAN Memorizes the dataset</a:t>
            </a:r>
          </a:p>
        </p:txBody>
      </p:sp>
    </p:spTree>
    <p:extLst>
      <p:ext uri="{BB962C8B-B14F-4D97-AF65-F5344CB8AC3E}">
        <p14:creationId xmlns:p14="http://schemas.microsoft.com/office/powerpoint/2010/main" val="241967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How to solve?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F46C1-DCDB-E67B-00EC-A21FE4C1E0BF}"/>
              </a:ext>
            </a:extLst>
          </p:cNvPr>
          <p:cNvSpPr txBox="1"/>
          <p:nvPr/>
        </p:nvSpPr>
        <p:spPr>
          <a:xfrm>
            <a:off x="589280" y="1219200"/>
            <a:ext cx="4135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Regularization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Network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Dropout… etc.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5F0E7B14-16F2-8960-8A07-A92F4BA05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182880"/>
            <a:ext cx="2943213" cy="337312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DC74C3-B2E5-FA09-8C11-7F60FE69ACE7}"/>
              </a:ext>
            </a:extLst>
          </p:cNvPr>
          <p:cNvCxnSpPr>
            <a:cxnSpLocks/>
          </p:cNvCxnSpPr>
          <p:nvPr/>
        </p:nvCxnSpPr>
        <p:spPr>
          <a:xfrm>
            <a:off x="2611120" y="1452880"/>
            <a:ext cx="1941830" cy="2844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4E1DC8FA-F00E-D5E1-4205-B3DAEA24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035" y="3385722"/>
            <a:ext cx="4161034" cy="3429000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FFFD4FC-5F70-31D6-FC29-1AC1FA5C5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349" y="2674719"/>
            <a:ext cx="4112836" cy="395023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C1EF51-6FDE-C428-654E-7F497F9C0993}"/>
              </a:ext>
            </a:extLst>
          </p:cNvPr>
          <p:cNvCxnSpPr>
            <a:cxnSpLocks/>
          </p:cNvCxnSpPr>
          <p:nvPr/>
        </p:nvCxnSpPr>
        <p:spPr>
          <a:xfrm>
            <a:off x="2611120" y="1869440"/>
            <a:ext cx="1189618" cy="19202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66BAF4BD-07F4-D157-300D-06187E536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1219200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677A1E13-5FBB-4D9E-E15C-1C4DCD04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1534160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5B578562-134F-A4A9-971A-FDB02C0A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1840525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ABB53F3A-4A3F-9AC4-B7F3-4239A49B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2155485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collage of a child&#10;&#10;Description automatically generated with medium confidence">
            <a:extLst>
              <a:ext uri="{FF2B5EF4-FFF2-40B4-BE49-F238E27FC236}">
                <a16:creationId xmlns:a16="http://schemas.microsoft.com/office/drawing/2014/main" id="{88DCC463-6943-F7C1-17A4-B830943A41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214"/>
          <a:stretch/>
        </p:blipFill>
        <p:spPr>
          <a:xfrm>
            <a:off x="7425579" y="506810"/>
            <a:ext cx="1051036" cy="1055556"/>
          </a:xfrm>
          <a:prstGeom prst="rect">
            <a:avLst/>
          </a:prstGeom>
        </p:spPr>
      </p:pic>
      <p:sp>
        <p:nvSpPr>
          <p:cNvPr id="33" name="Trapezoid 32">
            <a:extLst>
              <a:ext uri="{FF2B5EF4-FFF2-40B4-BE49-F238E27FC236}">
                <a16:creationId xmlns:a16="http://schemas.microsoft.com/office/drawing/2014/main" id="{0CDC22F8-5288-6286-1F26-077DD7C4B46E}"/>
              </a:ext>
            </a:extLst>
          </p:cNvPr>
          <p:cNvSpPr/>
          <p:nvPr/>
        </p:nvSpPr>
        <p:spPr>
          <a:xfrm rot="16200000">
            <a:off x="9064193" y="368850"/>
            <a:ext cx="950178" cy="1217881"/>
          </a:xfrm>
          <a:prstGeom prst="trapezoid">
            <a:avLst/>
          </a:prstGeom>
          <a:solidFill>
            <a:srgbClr val="5498FF"/>
          </a:solidFill>
          <a:ln>
            <a:solidFill>
              <a:srgbClr val="477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collage of a child&#10;&#10;Description automatically generated with medium confidence">
            <a:extLst>
              <a:ext uri="{FF2B5EF4-FFF2-40B4-BE49-F238E27FC236}">
                <a16:creationId xmlns:a16="http://schemas.microsoft.com/office/drawing/2014/main" id="{0D168754-BC21-2756-D70E-2496283B84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14"/>
          <a:stretch/>
        </p:blipFill>
        <p:spPr>
          <a:xfrm>
            <a:off x="10617089" y="450012"/>
            <a:ext cx="1051036" cy="1055556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455B8C0-AE53-B9A3-5D89-EB5560F942A1}"/>
              </a:ext>
            </a:extLst>
          </p:cNvPr>
          <p:cNvCxnSpPr>
            <a:cxnSpLocks/>
          </p:cNvCxnSpPr>
          <p:nvPr/>
        </p:nvCxnSpPr>
        <p:spPr>
          <a:xfrm>
            <a:off x="8555421" y="977790"/>
            <a:ext cx="29429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2933C96-F7B2-BDAE-E746-8A755037CBD2}"/>
              </a:ext>
            </a:extLst>
          </p:cNvPr>
          <p:cNvCxnSpPr>
            <a:cxnSpLocks/>
          </p:cNvCxnSpPr>
          <p:nvPr/>
        </p:nvCxnSpPr>
        <p:spPr>
          <a:xfrm>
            <a:off x="10242332" y="977790"/>
            <a:ext cx="29429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696429D-9B10-5CC7-D276-65B4917804C5}"/>
              </a:ext>
            </a:extLst>
          </p:cNvPr>
          <p:cNvSpPr txBox="1"/>
          <p:nvPr/>
        </p:nvSpPr>
        <p:spPr>
          <a:xfrm>
            <a:off x="10825027" y="168477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Leak !</a:t>
            </a:r>
          </a:p>
        </p:txBody>
      </p:sp>
    </p:spTree>
    <p:extLst>
      <p:ext uri="{BB962C8B-B14F-4D97-AF65-F5344CB8AC3E}">
        <p14:creationId xmlns:p14="http://schemas.microsoft.com/office/powerpoint/2010/main" val="194891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B0320C-7CD1-E05D-859D-5D41B28A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993120" cy="742315"/>
          </a:xfrm>
        </p:spPr>
        <p:txBody>
          <a:bodyPr/>
          <a:lstStyle/>
          <a:p>
            <a:r>
              <a:rPr lang="en-US" dirty="0"/>
              <a:t>How to solve?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F46C1-DCDB-E67B-00EC-A21FE4C1E0BF}"/>
              </a:ext>
            </a:extLst>
          </p:cNvPr>
          <p:cNvSpPr txBox="1"/>
          <p:nvPr/>
        </p:nvSpPr>
        <p:spPr>
          <a:xfrm>
            <a:off x="589280" y="1219200"/>
            <a:ext cx="2248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Regularization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Network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Dropout… etc.</a:t>
            </a:r>
          </a:p>
        </p:txBody>
      </p:sp>
      <p:pic>
        <p:nvPicPr>
          <p:cNvPr id="28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677A1E13-5FBB-4D9E-E15C-1C4DCD04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1534160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5B578562-134F-A4A9-971A-FDB02C0A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1840525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d Cross PNG Free Images with Transparent Background - (612 Free Downloads)">
            <a:extLst>
              <a:ext uri="{FF2B5EF4-FFF2-40B4-BE49-F238E27FC236}">
                <a16:creationId xmlns:a16="http://schemas.microsoft.com/office/drawing/2014/main" id="{ABB53F3A-4A3F-9AC4-B7F3-4239A49B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1" y="2155485"/>
            <a:ext cx="365174" cy="3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een Check Mark PNG Clipart | PNG Mart">
            <a:extLst>
              <a:ext uri="{FF2B5EF4-FFF2-40B4-BE49-F238E27FC236}">
                <a16:creationId xmlns:a16="http://schemas.microsoft.com/office/drawing/2014/main" id="{5058F077-EFA7-2659-A9C2-23ABCCA8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0" y="1221965"/>
            <a:ext cx="327635" cy="3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9A5ECD-A230-684D-A6E7-1DAD95F3C5DA}"/>
              </a:ext>
            </a:extLst>
          </p:cNvPr>
          <p:cNvCxnSpPr>
            <a:cxnSpLocks/>
          </p:cNvCxnSpPr>
          <p:nvPr/>
        </p:nvCxnSpPr>
        <p:spPr>
          <a:xfrm>
            <a:off x="2611120" y="1452880"/>
            <a:ext cx="13933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8D640C-FED3-1DF2-69BA-F20CB48A25A0}"/>
              </a:ext>
            </a:extLst>
          </p:cNvPr>
          <p:cNvSpPr txBox="1"/>
          <p:nvPr/>
        </p:nvSpPr>
        <p:spPr>
          <a:xfrm>
            <a:off x="4099035" y="1268214"/>
            <a:ext cx="71911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used method for better generalization and training set enlargement</a:t>
            </a:r>
          </a:p>
          <a:p>
            <a:endParaRPr lang="en-US" dirty="0"/>
          </a:p>
          <a:p>
            <a:r>
              <a:rPr lang="en-US" sz="2400" b="1" dirty="0"/>
              <a:t>Let’s modify this in a way so that leaks don’t take place</a:t>
            </a:r>
          </a:p>
        </p:txBody>
      </p:sp>
    </p:spTree>
    <p:extLst>
      <p:ext uri="{BB962C8B-B14F-4D97-AF65-F5344CB8AC3E}">
        <p14:creationId xmlns:p14="http://schemas.microsoft.com/office/powerpoint/2010/main" val="3908113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303</Words>
  <Application>Microsoft Macintosh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Overview of GAN</vt:lpstr>
      <vt:lpstr>Problem of GAN</vt:lpstr>
      <vt:lpstr>Problem of GAN</vt:lpstr>
      <vt:lpstr>Problem of GAN</vt:lpstr>
      <vt:lpstr>Why this problem happens?</vt:lpstr>
      <vt:lpstr>Why this problem happens?</vt:lpstr>
      <vt:lpstr>How to solve?</vt:lpstr>
      <vt:lpstr>How to solve?</vt:lpstr>
      <vt:lpstr>Solution # 1</vt:lpstr>
      <vt:lpstr>Solution # 2</vt:lpstr>
      <vt:lpstr>Solution # 2</vt:lpstr>
      <vt:lpstr>Solution # 2</vt:lpstr>
      <vt:lpstr>Solution # 2</vt:lpstr>
      <vt:lpstr>Solution # 2</vt:lpstr>
      <vt:lpstr>Solution # 2</vt:lpstr>
      <vt:lpstr>Solution # 2</vt:lpstr>
      <vt:lpstr>Solution # 2</vt:lpstr>
      <vt:lpstr>Solution # 2</vt:lpstr>
      <vt:lpstr>Solution #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Asiful Arefeen (Student)</dc:creator>
  <cp:lastModifiedBy>Asiful Arefeen (Student)</cp:lastModifiedBy>
  <cp:revision>4</cp:revision>
  <dcterms:created xsi:type="dcterms:W3CDTF">2023-02-23T05:26:04Z</dcterms:created>
  <dcterms:modified xsi:type="dcterms:W3CDTF">2023-02-24T17:33:39Z</dcterms:modified>
</cp:coreProperties>
</file>