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58" r:id="rId7"/>
    <p:sldId id="261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E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59"/>
    <p:restoredTop sz="96250"/>
  </p:normalViewPr>
  <p:slideViewPr>
    <p:cSldViewPr snapToGrid="0">
      <p:cViewPr>
        <p:scale>
          <a:sx n="130" d="100"/>
          <a:sy n="130" d="100"/>
        </p:scale>
        <p:origin x="5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E5043-9FB9-1F2D-F5A9-EB20FA17A7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03889B-6DDF-5A9D-11A4-6160D55C49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0F205-553B-D900-636F-6318AF526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090A-1710-604A-B211-B19B66B7F2B7}" type="datetimeFigureOut">
              <a:rPr lang="en-US" smtClean="0"/>
              <a:t>10/4/23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D5789-C79A-CDD8-D177-CDD496AD2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7F6C2-997A-2E36-EA25-AD3B7EFB8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2109A-4BF6-AD41-9800-E712BAFBF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442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EA7EF-F65C-F037-960B-9278B05FB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6DAEDC-54AF-5964-F90E-A07EF66172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D3C5D-ACFF-E30F-0D65-0D77DD6CC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090A-1710-604A-B211-B19B66B7F2B7}" type="datetimeFigureOut">
              <a:rPr lang="en-US" smtClean="0"/>
              <a:t>10/4/23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1C447-B552-133E-C916-6DC5495DB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3A9FE-C7A7-1BDF-6166-D89E6780E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2109A-4BF6-AD41-9800-E712BAFBF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5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24D42D-1AD5-CB8A-96B9-3D5CE96B99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D2C6B5-7809-4065-EABF-5DC2DD843F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C643D-886F-D87F-924F-7EE8DDB27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090A-1710-604A-B211-B19B66B7F2B7}" type="datetimeFigureOut">
              <a:rPr lang="en-US" smtClean="0"/>
              <a:t>10/4/23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ACD0-F516-8777-943A-2B798AE22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E652E-87BB-DF11-5979-57F084FAF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2109A-4BF6-AD41-9800-E712BAFBF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05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9E7A3-3C99-CB47-E38F-223A4E6AA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A42BB-7DCD-7EE4-A7B4-A9BFEB047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0AEE6-A45D-94D9-89ED-2DE4C92E7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090A-1710-604A-B211-B19B66B7F2B7}" type="datetimeFigureOut">
              <a:rPr lang="en-US" smtClean="0"/>
              <a:t>10/4/23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C2580-E951-3151-0EB6-DDEF486EC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8AB18-0F51-ABD3-BD12-E305A37CD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2109A-4BF6-AD41-9800-E712BAFBF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DE15D-2443-64EF-FD90-045E782B4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31204A-499B-A4C9-C486-E0EEDCCD7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3E266-99EF-CEBC-8744-717A394E7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090A-1710-604A-B211-B19B66B7F2B7}" type="datetimeFigureOut">
              <a:rPr lang="en-US" smtClean="0"/>
              <a:t>10/4/23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7BD9C-31B9-AB09-0547-D92E7C270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11B4B-D1F6-E05C-F209-9A9E5C7E8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2109A-4BF6-AD41-9800-E712BAFBF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94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18B34-4E5B-277F-AF05-3590AB142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D69A6-AA5E-A77F-9D79-DAB4F9B6C1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50A02F-6AB9-E092-DF8F-B90D1DBC62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179FE1-BE7E-CA7E-D74A-EFE1B195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090A-1710-604A-B211-B19B66B7F2B7}" type="datetimeFigureOut">
              <a:rPr lang="en-US" smtClean="0"/>
              <a:t>10/4/23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0F71C7-000D-EAE4-59F1-B893B285F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C7DE4A-25AD-A990-5070-7F7E9E019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2109A-4BF6-AD41-9800-E712BAFBF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20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64D2C-4AB9-CD60-3F38-663DA76ED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85A1F-0301-84F9-44FB-6B2B6F7CA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C3DB2-3B6F-1DA1-68FA-36FDFD06AC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0A7217-ABD0-282B-C708-AEA0BCC0F4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0E1A65-09D1-23DB-C4EB-B84E918A99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BF983B-5281-D84E-3654-65F771F48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090A-1710-604A-B211-B19B66B7F2B7}" type="datetimeFigureOut">
              <a:rPr lang="en-US" smtClean="0"/>
              <a:t>10/4/23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21A504-9389-87E0-7097-1CB298B11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650EF7-C6BA-78E2-F19B-F4FB6E9D4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2109A-4BF6-AD41-9800-E712BAFBF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87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0414C-DC90-A300-0C84-4F10025A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9D36A-0E42-1327-5792-5E6BB9CE4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090A-1710-604A-B211-B19B66B7F2B7}" type="datetimeFigureOut">
              <a:rPr lang="en-US" smtClean="0"/>
              <a:t>10/4/23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8D5EA4-88AE-4EB1-56C2-61AA42C85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3C95A3-8D9A-033C-3FA2-6F5FC4FB2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2109A-4BF6-AD41-9800-E712BAFBF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795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C9CAB6-3F78-5886-BBBA-A07A0F196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090A-1710-604A-B211-B19B66B7F2B7}" type="datetimeFigureOut">
              <a:rPr lang="en-US" smtClean="0"/>
              <a:t>10/4/23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648F66-0AFE-8C29-6F61-FE394EBAE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4BF6EB-85AD-7888-BECA-5906A3E4E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2109A-4BF6-AD41-9800-E712BAFBF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20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7A5B1-8023-4ABF-16DF-67EC04D90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0421E-1DD8-F283-13B2-E72C662F8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77E94B-0E94-DCA0-59AD-6216FA42C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877EDC-9923-1EFE-865D-392A806CD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090A-1710-604A-B211-B19B66B7F2B7}" type="datetimeFigureOut">
              <a:rPr lang="en-US" smtClean="0"/>
              <a:t>10/4/23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821642-74B7-C55B-E107-E4F82A15A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57F0B6-0062-36AD-37B4-2BA27D642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2109A-4BF6-AD41-9800-E712BAFBF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35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DE47E-0B1B-5415-6A21-296036976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518054-7B8D-CD3D-F94C-C3FCAA310C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AF7D69-9C5A-C312-A1D8-6E77ED1ED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659717-FC62-F636-1892-153816E77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7090A-1710-604A-B211-B19B66B7F2B7}" type="datetimeFigureOut">
              <a:rPr lang="en-US" smtClean="0"/>
              <a:t>10/4/23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78657D-CCC1-C9C3-D991-885E890E5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5E9C0-41AD-73BF-478D-66291CE51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2109A-4BF6-AD41-9800-E712BAFBF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58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68B9C1-E741-8430-F3C7-BCC242C76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BB8A3E-AC6D-AE6E-5DD7-E3808E14D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B0B1F-5FF4-7CD7-3E1D-46647A3F14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7090A-1710-604A-B211-B19B66B7F2B7}" type="datetimeFigureOut">
              <a:rPr lang="en-US" smtClean="0"/>
              <a:t>10/4/23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64C59-2F69-E223-4016-9365D2BB77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D9C5E-FF83-BC46-BC9A-53CCB2EA36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2109A-4BF6-AD41-9800-E712BAFBF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644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F9A17-BCA9-3907-EAF7-4FF408F21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79040"/>
            <a:ext cx="9144000" cy="2072640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</a:rPr>
              <a:t>Counterfactual Explanations for Multivariate Time Series </a:t>
            </a:r>
            <a:br>
              <a:rPr lang="en-US" sz="2800" dirty="0">
                <a:effectLst/>
              </a:rPr>
            </a:br>
            <a:br>
              <a:rPr lang="en-US" dirty="0"/>
            </a:br>
            <a:r>
              <a:rPr lang="en-US" sz="2800" dirty="0"/>
              <a:t>﻿On the Mining of Time Series Data Counterfactual Explanations</a:t>
            </a:r>
            <a:br>
              <a:rPr lang="en-US" sz="2800" dirty="0"/>
            </a:br>
            <a:r>
              <a:rPr lang="en-US" sz="2800" dirty="0"/>
              <a:t>using </a:t>
            </a:r>
            <a:r>
              <a:rPr lang="en-US" sz="2800" dirty="0" err="1"/>
              <a:t>Barycenters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9CD551-EA61-36B9-2800-E66683FE4F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34160"/>
            <a:ext cx="9144000" cy="492760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Counterfactual Explanations for timeseries</a:t>
            </a:r>
          </a:p>
        </p:txBody>
      </p:sp>
    </p:spTree>
    <p:extLst>
      <p:ext uri="{BB962C8B-B14F-4D97-AF65-F5344CB8AC3E}">
        <p14:creationId xmlns:p14="http://schemas.microsoft.com/office/powerpoint/2010/main" val="3206574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math equation with black text&#10;&#10;Description automatically generated">
            <a:extLst>
              <a:ext uri="{FF2B5EF4-FFF2-40B4-BE49-F238E27FC236}">
                <a16:creationId xmlns:a16="http://schemas.microsoft.com/office/drawing/2014/main" id="{5F0A0189-7DC2-47F0-F1D0-2C5E1A6281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16735"/>
            <a:ext cx="4700752" cy="964992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D456DFC-4DBD-14C7-5068-5D3B2DA68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2315"/>
          </a:xfrm>
        </p:spPr>
        <p:txBody>
          <a:bodyPr/>
          <a:lstStyle/>
          <a:p>
            <a:r>
              <a:rPr lang="en-US" dirty="0"/>
              <a:t>Objective function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907261-B101-6E55-3AB3-9018138149C7}"/>
              </a:ext>
            </a:extLst>
          </p:cNvPr>
          <p:cNvSpPr txBox="1"/>
          <p:nvPr/>
        </p:nvSpPr>
        <p:spPr>
          <a:xfrm>
            <a:off x="838200" y="2367856"/>
            <a:ext cx="103658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﻿</a:t>
            </a:r>
            <a:r>
              <a:rPr lang="en-US" b="1" dirty="0">
                <a:latin typeface="+mj-lt"/>
              </a:rPr>
              <a:t>Dynamic Barycenter Averaging (DBA) </a:t>
            </a:r>
            <a:r>
              <a:rPr lang="en-US" dirty="0">
                <a:latin typeface="+mj-lt"/>
              </a:rPr>
              <a:t>method to find the centroid approximation of the desired class 𝑦˜ that is maximally representative of that class.</a:t>
            </a:r>
          </a:p>
        </p:txBody>
      </p:sp>
      <p:pic>
        <p:nvPicPr>
          <p:cNvPr id="10" name="Picture 9" descr="A math symbols on a white background&#10;&#10;Description automatically generated">
            <a:extLst>
              <a:ext uri="{FF2B5EF4-FFF2-40B4-BE49-F238E27FC236}">
                <a16:creationId xmlns:a16="http://schemas.microsoft.com/office/drawing/2014/main" id="{19D14F3B-0D7A-7E1C-6ED6-A3F4759EC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615" y="3363656"/>
            <a:ext cx="2265199" cy="737983"/>
          </a:xfrm>
          <a:prstGeom prst="rect">
            <a:avLst/>
          </a:prstGeom>
        </p:spPr>
      </p:pic>
      <p:sp>
        <p:nvSpPr>
          <p:cNvPr id="20" name="Freeform 19">
            <a:extLst>
              <a:ext uri="{FF2B5EF4-FFF2-40B4-BE49-F238E27FC236}">
                <a16:creationId xmlns:a16="http://schemas.microsoft.com/office/drawing/2014/main" id="{C30C8561-74EC-8A71-3F36-95119084A7D0}"/>
              </a:ext>
            </a:extLst>
          </p:cNvPr>
          <p:cNvSpPr/>
          <p:nvPr/>
        </p:nvSpPr>
        <p:spPr>
          <a:xfrm>
            <a:off x="8449497" y="3471890"/>
            <a:ext cx="2292670" cy="2936240"/>
          </a:xfrm>
          <a:custGeom>
            <a:avLst/>
            <a:gdLst>
              <a:gd name="connsiteX0" fmla="*/ 26396 w 2292670"/>
              <a:gd name="connsiteY0" fmla="*/ 0 h 2936240"/>
              <a:gd name="connsiteX1" fmla="*/ 26396 w 2292670"/>
              <a:gd name="connsiteY1" fmla="*/ 426720 h 2936240"/>
              <a:gd name="connsiteX2" fmla="*/ 300716 w 2292670"/>
              <a:gd name="connsiteY2" fmla="*/ 711200 h 2936240"/>
              <a:gd name="connsiteX3" fmla="*/ 808716 w 2292670"/>
              <a:gd name="connsiteY3" fmla="*/ 721360 h 2936240"/>
              <a:gd name="connsiteX4" fmla="*/ 1184636 w 2292670"/>
              <a:gd name="connsiteY4" fmla="*/ 751840 h 2936240"/>
              <a:gd name="connsiteX5" fmla="*/ 1499596 w 2292670"/>
              <a:gd name="connsiteY5" fmla="*/ 1026160 h 2936240"/>
              <a:gd name="connsiteX6" fmla="*/ 1611356 w 2292670"/>
              <a:gd name="connsiteY6" fmla="*/ 1270000 h 2936240"/>
              <a:gd name="connsiteX7" fmla="*/ 1641836 w 2292670"/>
              <a:gd name="connsiteY7" fmla="*/ 1686560 h 2936240"/>
              <a:gd name="connsiteX8" fmla="*/ 1692636 w 2292670"/>
              <a:gd name="connsiteY8" fmla="*/ 2113280 h 2936240"/>
              <a:gd name="connsiteX9" fmla="*/ 1794236 w 2292670"/>
              <a:gd name="connsiteY9" fmla="*/ 2265680 h 2936240"/>
              <a:gd name="connsiteX10" fmla="*/ 2170156 w 2292670"/>
              <a:gd name="connsiteY10" fmla="*/ 2600960 h 2936240"/>
              <a:gd name="connsiteX11" fmla="*/ 2281916 w 2292670"/>
              <a:gd name="connsiteY11" fmla="*/ 2722880 h 2936240"/>
              <a:gd name="connsiteX12" fmla="*/ 2281916 w 2292670"/>
              <a:gd name="connsiteY12" fmla="*/ 2936240 h 293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92670" h="2936240">
                <a:moveTo>
                  <a:pt x="26396" y="0"/>
                </a:moveTo>
                <a:cubicBezTo>
                  <a:pt x="3536" y="154093"/>
                  <a:pt x="-19324" y="308187"/>
                  <a:pt x="26396" y="426720"/>
                </a:cubicBezTo>
                <a:cubicBezTo>
                  <a:pt x="72116" y="545253"/>
                  <a:pt x="170329" y="662093"/>
                  <a:pt x="300716" y="711200"/>
                </a:cubicBezTo>
                <a:cubicBezTo>
                  <a:pt x="431103" y="760307"/>
                  <a:pt x="661396" y="714587"/>
                  <a:pt x="808716" y="721360"/>
                </a:cubicBezTo>
                <a:cubicBezTo>
                  <a:pt x="956036" y="728133"/>
                  <a:pt x="1069489" y="701040"/>
                  <a:pt x="1184636" y="751840"/>
                </a:cubicBezTo>
                <a:cubicBezTo>
                  <a:pt x="1299783" y="802640"/>
                  <a:pt x="1428476" y="939800"/>
                  <a:pt x="1499596" y="1026160"/>
                </a:cubicBezTo>
                <a:cubicBezTo>
                  <a:pt x="1570716" y="1112520"/>
                  <a:pt x="1587649" y="1159933"/>
                  <a:pt x="1611356" y="1270000"/>
                </a:cubicBezTo>
                <a:cubicBezTo>
                  <a:pt x="1635063" y="1380067"/>
                  <a:pt x="1628289" y="1546013"/>
                  <a:pt x="1641836" y="1686560"/>
                </a:cubicBezTo>
                <a:cubicBezTo>
                  <a:pt x="1655383" y="1827107"/>
                  <a:pt x="1667236" y="2016760"/>
                  <a:pt x="1692636" y="2113280"/>
                </a:cubicBezTo>
                <a:cubicBezTo>
                  <a:pt x="1718036" y="2209800"/>
                  <a:pt x="1714649" y="2184400"/>
                  <a:pt x="1794236" y="2265680"/>
                </a:cubicBezTo>
                <a:cubicBezTo>
                  <a:pt x="1873823" y="2346960"/>
                  <a:pt x="2088876" y="2524760"/>
                  <a:pt x="2170156" y="2600960"/>
                </a:cubicBezTo>
                <a:cubicBezTo>
                  <a:pt x="2251436" y="2677160"/>
                  <a:pt x="2263289" y="2667000"/>
                  <a:pt x="2281916" y="2722880"/>
                </a:cubicBezTo>
                <a:cubicBezTo>
                  <a:pt x="2300543" y="2778760"/>
                  <a:pt x="2291229" y="2857500"/>
                  <a:pt x="2281916" y="293624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B23EF0-AA79-B9BB-60BB-D5480ADC1554}"/>
              </a:ext>
            </a:extLst>
          </p:cNvPr>
          <p:cNvSpPr/>
          <p:nvPr/>
        </p:nvSpPr>
        <p:spPr>
          <a:xfrm>
            <a:off x="8110378" y="4162924"/>
            <a:ext cx="77789" cy="793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22B9891-05B3-8A84-B23C-620031190824}"/>
              </a:ext>
            </a:extLst>
          </p:cNvPr>
          <p:cNvSpPr/>
          <p:nvPr/>
        </p:nvSpPr>
        <p:spPr>
          <a:xfrm>
            <a:off x="7892912" y="4618417"/>
            <a:ext cx="77789" cy="793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F84F1E-61DB-A735-7CF4-EFD78B93B067}"/>
              </a:ext>
            </a:extLst>
          </p:cNvPr>
          <p:cNvSpPr/>
          <p:nvPr/>
        </p:nvSpPr>
        <p:spPr>
          <a:xfrm>
            <a:off x="8752114" y="4618417"/>
            <a:ext cx="77789" cy="793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52D3405-F250-3747-E8EA-5971D0D75887}"/>
              </a:ext>
            </a:extLst>
          </p:cNvPr>
          <p:cNvSpPr/>
          <p:nvPr/>
        </p:nvSpPr>
        <p:spPr>
          <a:xfrm>
            <a:off x="8556186" y="5320458"/>
            <a:ext cx="77789" cy="793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B1BB336-3988-6AC1-0929-2845F3439F06}"/>
              </a:ext>
            </a:extLst>
          </p:cNvPr>
          <p:cNvSpPr/>
          <p:nvPr/>
        </p:nvSpPr>
        <p:spPr>
          <a:xfrm>
            <a:off x="9212492" y="5066965"/>
            <a:ext cx="77789" cy="793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C84EC44-DACE-F2DE-7373-467C4B44D6DC}"/>
              </a:ext>
            </a:extLst>
          </p:cNvPr>
          <p:cNvSpPr/>
          <p:nvPr/>
        </p:nvSpPr>
        <p:spPr>
          <a:xfrm>
            <a:off x="9352564" y="4572639"/>
            <a:ext cx="77789" cy="793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C5A34A-39CA-ABD5-19EB-168119DDDFD5}"/>
              </a:ext>
            </a:extLst>
          </p:cNvPr>
          <p:cNvSpPr/>
          <p:nvPr/>
        </p:nvSpPr>
        <p:spPr>
          <a:xfrm>
            <a:off x="9134703" y="5802452"/>
            <a:ext cx="77789" cy="793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C596FE-A425-26AB-3D3C-A9825CEA26CB}"/>
              </a:ext>
            </a:extLst>
          </p:cNvPr>
          <p:cNvSpPr/>
          <p:nvPr/>
        </p:nvSpPr>
        <p:spPr>
          <a:xfrm>
            <a:off x="9703792" y="5320458"/>
            <a:ext cx="77789" cy="793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65E9A56-59D3-3869-E840-743D2F25C873}"/>
              </a:ext>
            </a:extLst>
          </p:cNvPr>
          <p:cNvSpPr/>
          <p:nvPr/>
        </p:nvSpPr>
        <p:spPr>
          <a:xfrm>
            <a:off x="9439503" y="5669577"/>
            <a:ext cx="77789" cy="793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C01AB89-C60A-24B1-B089-ACCAE4578F0B}"/>
              </a:ext>
            </a:extLst>
          </p:cNvPr>
          <p:cNvSpPr/>
          <p:nvPr/>
        </p:nvSpPr>
        <p:spPr>
          <a:xfrm>
            <a:off x="9582928" y="6280763"/>
            <a:ext cx="77789" cy="793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7707B3-D5DE-AA7D-03AE-B0C50C5AD285}"/>
              </a:ext>
            </a:extLst>
          </p:cNvPr>
          <p:cNvSpPr/>
          <p:nvPr/>
        </p:nvSpPr>
        <p:spPr>
          <a:xfrm>
            <a:off x="10126043" y="6006255"/>
            <a:ext cx="77789" cy="793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FBD1F57-3915-EB05-3407-7CC0D9FE6F89}"/>
              </a:ext>
            </a:extLst>
          </p:cNvPr>
          <p:cNvSpPr/>
          <p:nvPr/>
        </p:nvSpPr>
        <p:spPr>
          <a:xfrm>
            <a:off x="8829903" y="3658967"/>
            <a:ext cx="77789" cy="793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1DD150E-DC91-6B82-40CB-2E30307354EB}"/>
              </a:ext>
            </a:extLst>
          </p:cNvPr>
          <p:cNvSpPr/>
          <p:nvPr/>
        </p:nvSpPr>
        <p:spPr>
          <a:xfrm>
            <a:off x="9259196" y="3164282"/>
            <a:ext cx="77789" cy="793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13D585D-088B-B2F1-1E26-55755AC9B093}"/>
              </a:ext>
            </a:extLst>
          </p:cNvPr>
          <p:cNvSpPr/>
          <p:nvPr/>
        </p:nvSpPr>
        <p:spPr>
          <a:xfrm>
            <a:off x="9553008" y="3698653"/>
            <a:ext cx="77789" cy="793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6E0A8D8-E894-AF23-0AEC-4A896F3A0D6B}"/>
              </a:ext>
            </a:extLst>
          </p:cNvPr>
          <p:cNvSpPr/>
          <p:nvPr/>
        </p:nvSpPr>
        <p:spPr>
          <a:xfrm>
            <a:off x="10127869" y="3902479"/>
            <a:ext cx="77789" cy="793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E70C0B4-7F5B-B7B5-31D2-DAD5D3510A96}"/>
              </a:ext>
            </a:extLst>
          </p:cNvPr>
          <p:cNvSpPr/>
          <p:nvPr/>
        </p:nvSpPr>
        <p:spPr>
          <a:xfrm>
            <a:off x="10315008" y="4274414"/>
            <a:ext cx="77789" cy="793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E88F310-E1E0-2673-9313-9E190958B434}"/>
              </a:ext>
            </a:extLst>
          </p:cNvPr>
          <p:cNvSpPr/>
          <p:nvPr/>
        </p:nvSpPr>
        <p:spPr>
          <a:xfrm>
            <a:off x="9767762" y="3889169"/>
            <a:ext cx="77789" cy="793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2B7AC9A-40D3-36E8-6BCE-2A487609C795}"/>
              </a:ext>
            </a:extLst>
          </p:cNvPr>
          <p:cNvSpPr/>
          <p:nvPr/>
        </p:nvSpPr>
        <p:spPr>
          <a:xfrm>
            <a:off x="10333420" y="4582022"/>
            <a:ext cx="77789" cy="793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3BBAA23-ABFD-E3BE-3E88-305AC449A618}"/>
              </a:ext>
            </a:extLst>
          </p:cNvPr>
          <p:cNvSpPr/>
          <p:nvPr/>
        </p:nvSpPr>
        <p:spPr>
          <a:xfrm>
            <a:off x="10925708" y="4833214"/>
            <a:ext cx="77789" cy="793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99FB0A8-D3E3-E37C-51F0-2A06B8F74BD9}"/>
              </a:ext>
            </a:extLst>
          </p:cNvPr>
          <p:cNvSpPr/>
          <p:nvPr/>
        </p:nvSpPr>
        <p:spPr>
          <a:xfrm>
            <a:off x="10565849" y="4921669"/>
            <a:ext cx="77789" cy="793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4C6C70C-40B7-1B65-C467-687AF496B9F5}"/>
              </a:ext>
            </a:extLst>
          </p:cNvPr>
          <p:cNvSpPr/>
          <p:nvPr/>
        </p:nvSpPr>
        <p:spPr>
          <a:xfrm>
            <a:off x="10879827" y="5414739"/>
            <a:ext cx="77789" cy="793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6CB2799-4AE3-8855-53C2-688D62472849}"/>
              </a:ext>
            </a:extLst>
          </p:cNvPr>
          <p:cNvSpPr/>
          <p:nvPr/>
        </p:nvSpPr>
        <p:spPr>
          <a:xfrm>
            <a:off x="10353903" y="5182967"/>
            <a:ext cx="77789" cy="793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5DB0D42-C8E5-9E24-B382-BC2721D04A25}"/>
              </a:ext>
            </a:extLst>
          </p:cNvPr>
          <p:cNvSpPr/>
          <p:nvPr/>
        </p:nvSpPr>
        <p:spPr>
          <a:xfrm>
            <a:off x="10506303" y="5335367"/>
            <a:ext cx="77789" cy="793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4C4F102-C1E7-E938-DD2C-124EA87FC144}"/>
              </a:ext>
            </a:extLst>
          </p:cNvPr>
          <p:cNvCxnSpPr>
            <a:cxnSpLocks/>
            <a:stCxn id="45" idx="2"/>
          </p:cNvCxnSpPr>
          <p:nvPr/>
        </p:nvCxnSpPr>
        <p:spPr>
          <a:xfrm>
            <a:off x="10670926" y="3360092"/>
            <a:ext cx="63382" cy="4441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209CF72-BA2D-AC01-6FF8-8D2D55DCDB4D}"/>
                  </a:ext>
                </a:extLst>
              </p:cNvPr>
              <p:cNvSpPr txBox="1"/>
              <p:nvPr/>
            </p:nvSpPr>
            <p:spPr>
              <a:xfrm>
                <a:off x="9577710" y="2968831"/>
                <a:ext cx="2186432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𝑑𝑏</m:t>
                    </m:r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acc>
                          <m:accPr>
                            <m:chr m:val="̃"/>
                            <m:ctrlP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1800" dirty="0">
                    <a:latin typeface="+mj-lt"/>
                  </a:rPr>
                  <a:t> (vortex) sample</a:t>
                </a:r>
                <a:endParaRPr lang="en-US" dirty="0"/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209CF72-BA2D-AC01-6FF8-8D2D55DCD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7710" y="2968831"/>
                <a:ext cx="2186432" cy="391261"/>
              </a:xfrm>
              <a:prstGeom prst="rect">
                <a:avLst/>
              </a:prstGeom>
              <a:blipFill>
                <a:blip r:embed="rId4"/>
                <a:stretch>
                  <a:fillRect t="-6250" r="-1156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35BF2E76-8D3B-624C-3290-A242DF5AE54C}"/>
              </a:ext>
            </a:extLst>
          </p:cNvPr>
          <p:cNvSpPr txBox="1"/>
          <p:nvPr/>
        </p:nvSpPr>
        <p:spPr>
          <a:xfrm>
            <a:off x="7314608" y="3988453"/>
            <a:ext cx="774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X_test</a:t>
            </a:r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0BAC5A1-BD00-A702-EC29-4F8AFF73BE59}"/>
              </a:ext>
            </a:extLst>
          </p:cNvPr>
          <p:cNvSpPr/>
          <p:nvPr/>
        </p:nvSpPr>
        <p:spPr>
          <a:xfrm>
            <a:off x="10694313" y="3941229"/>
            <a:ext cx="77789" cy="793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35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FE95431-753E-5E73-708D-4786C1B01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2315"/>
          </a:xfrm>
        </p:spPr>
        <p:txBody>
          <a:bodyPr/>
          <a:lstStyle/>
          <a:p>
            <a:r>
              <a:rPr lang="en-US" dirty="0"/>
              <a:t>Optimization</a:t>
            </a:r>
          </a:p>
        </p:txBody>
      </p:sp>
      <p:pic>
        <p:nvPicPr>
          <p:cNvPr id="5" name="Picture 4" descr="A math equation with black text&#10;&#10;Description automatically generated">
            <a:extLst>
              <a:ext uri="{FF2B5EF4-FFF2-40B4-BE49-F238E27FC236}">
                <a16:creationId xmlns:a16="http://schemas.microsoft.com/office/drawing/2014/main" id="{182178D7-B58F-8C5D-550F-EE7B9E794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0020" y="2564920"/>
            <a:ext cx="2842285" cy="742315"/>
          </a:xfrm>
          <a:prstGeom prst="rect">
            <a:avLst/>
          </a:prstGeom>
        </p:spPr>
      </p:pic>
      <p:pic>
        <p:nvPicPr>
          <p:cNvPr id="6" name="Picture 5" descr="A red line graph with black text&#10;&#10;Description automatically generated">
            <a:extLst>
              <a:ext uri="{FF2B5EF4-FFF2-40B4-BE49-F238E27FC236}">
                <a16:creationId xmlns:a16="http://schemas.microsoft.com/office/drawing/2014/main" id="{527C61F0-1CCA-50E7-A440-A1A4F3279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7474" y="228120"/>
            <a:ext cx="3594100" cy="2336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B6ADB0F-77B6-3D52-18BD-4A4F4103E5DB}"/>
              </a:ext>
            </a:extLst>
          </p:cNvPr>
          <p:cNvSpPr/>
          <p:nvPr/>
        </p:nvSpPr>
        <p:spPr>
          <a:xfrm>
            <a:off x="9222825" y="681037"/>
            <a:ext cx="178677" cy="1587062"/>
          </a:xfrm>
          <a:prstGeom prst="rect">
            <a:avLst/>
          </a:prstGeom>
          <a:solidFill>
            <a:srgbClr val="00CEF3">
              <a:alpha val="6392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79F51058-8D07-6911-ED74-84B24EFDDB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44445"/>
                <a:ext cx="10515600" cy="4932518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>
                    <a:latin typeface="+mj-lt"/>
                  </a:rPr>
                  <a:t>Identify the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𝑑𝑏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acc>
                          <m:accPr>
                            <m:chr m:val="̃"/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000" dirty="0">
                    <a:latin typeface="+mj-lt"/>
                  </a:rPr>
                  <a:t> (vortex) sample using DTW method</a:t>
                </a:r>
              </a:p>
              <a:p>
                <a:r>
                  <a:rPr lang="en-US" sz="2000" dirty="0">
                    <a:latin typeface="+mj-lt"/>
                  </a:rPr>
                  <a:t>Finding important feature/modality</a:t>
                </a:r>
                <a:endParaRPr lang="en-US" sz="1600" dirty="0">
                  <a:latin typeface="+mj-lt"/>
                </a:endParaRPr>
              </a:p>
              <a:p>
                <a:pPr lvl="1"/>
                <a:r>
                  <a:rPr lang="en-US" sz="1600" dirty="0">
                    <a:latin typeface="+mj-lt"/>
                  </a:rPr>
                  <a:t>Derive feature importance based on the expected change in </a:t>
                </a:r>
              </a:p>
              <a:p>
                <a:pPr marL="457200" lvl="1" indent="0">
                  <a:buNone/>
                </a:pPr>
                <a:r>
                  <a:rPr lang="en-US" sz="1600" dirty="0">
                    <a:latin typeface="+mj-lt"/>
                  </a:rPr>
                  <a:t>𝑃(𝐶|𝑇𝑆) when 𝑇𝑆 is perturbed. The feature attribution can be measured </a:t>
                </a:r>
              </a:p>
              <a:p>
                <a:pPr marL="457200" lvl="1" indent="0">
                  <a:buNone/>
                </a:pPr>
                <a:r>
                  <a:rPr lang="en-US" sz="1600" dirty="0">
                    <a:latin typeface="+mj-lt"/>
                  </a:rPr>
                  <a:t>using |𝑃(𝐶|𝑇𝑆) −𝑃(𝐶|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6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𝑇𝑆</m:t>
                        </m:r>
                      </m:e>
                    </m:acc>
                  </m:oMath>
                </a14:m>
                <a:r>
                  <a:rPr lang="en-US" sz="1600" dirty="0">
                    <a:latin typeface="+mj-lt"/>
                  </a:rPr>
                  <a:t>)|</a:t>
                </a:r>
              </a:p>
              <a:p>
                <a:r>
                  <a:rPr lang="en-US" sz="2000" dirty="0">
                    <a:latin typeface="+mj-lt"/>
                  </a:rPr>
                  <a:t>For the most important feature, identify the important time segment</a:t>
                </a:r>
              </a:p>
              <a:p>
                <a:pPr lvl="1"/>
                <a:r>
                  <a:rPr lang="en-US" sz="1600" dirty="0">
                    <a:latin typeface="+mj-lt"/>
                  </a:rPr>
                  <a:t>For the important segment, inject random noise and optimize for </a:t>
                </a:r>
              </a:p>
              <a:p>
                <a:pPr lvl="1"/>
                <a:endParaRPr lang="en-US" sz="1600" dirty="0">
                  <a:latin typeface="+mj-lt"/>
                </a:endParaRPr>
              </a:p>
              <a:p>
                <a:pPr lvl="1"/>
                <a:endParaRPr lang="en-US" sz="1600" dirty="0">
                  <a:latin typeface="+mj-lt"/>
                </a:endParaRPr>
              </a:p>
              <a:p>
                <a:pPr lvl="1"/>
                <a:r>
                  <a:rPr lang="en-US" sz="1600" dirty="0">
                    <a:latin typeface="+mj-lt"/>
                  </a:rPr>
                  <a:t>Using the classifier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600" dirty="0">
                    <a:latin typeface="+mj-lt"/>
                  </a:rPr>
                  <a:t>, check if the class changed (if a valid counterfactual is generated)</a:t>
                </a:r>
              </a:p>
              <a:p>
                <a:pPr lvl="1"/>
                <a:r>
                  <a:rPr lang="en-US" sz="1600" dirty="0">
                    <a:latin typeface="+mj-lt"/>
                  </a:rPr>
                  <a:t>If the counterfactual is not valid i.e.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sz="16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𝑇𝑆</m:t>
                        </m:r>
                      </m:e>
                    </m:acc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)&lt;0.5</m:t>
                    </m:r>
                  </m:oMath>
                </a14:m>
                <a:r>
                  <a:rPr lang="en-US" sz="1600" dirty="0">
                    <a:latin typeface="+mj-lt"/>
                  </a:rPr>
                  <a:t>, understand that the segment length is too small to influence the classification</a:t>
                </a:r>
              </a:p>
              <a:p>
                <a:pPr lvl="1"/>
                <a:r>
                  <a:rPr lang="en-US" sz="1600" dirty="0">
                    <a:latin typeface="+mj-lt"/>
                  </a:rPr>
                  <a:t>Increase the segment length and repeat</a:t>
                </a:r>
              </a:p>
              <a:p>
                <a:pPr lvl="1"/>
                <a:endParaRPr lang="en-US" sz="1600" dirty="0">
                  <a:latin typeface="+mj-lt"/>
                </a:endParaRPr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79F51058-8D07-6911-ED74-84B24EFDDB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44445"/>
                <a:ext cx="10515600" cy="4932518"/>
              </a:xfrm>
              <a:blipFill>
                <a:blip r:embed="rId4"/>
                <a:stretch>
                  <a:fillRect l="-603" t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929BE97-8492-F701-F7D9-33795F5215F0}"/>
                  </a:ext>
                </a:extLst>
              </p:cNvPr>
              <p:cNvSpPr txBox="1"/>
              <p:nvPr/>
            </p:nvSpPr>
            <p:spPr>
              <a:xfrm>
                <a:off x="8902259" y="3184175"/>
                <a:ext cx="312923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+mj-lt"/>
                  </a:rPr>
                  <a:t>﻿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+mj-lt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+mj-lt"/>
                          </a:rPr>
                          <m:t>𝜖</m:t>
                        </m:r>
                      </m:e>
                      <m:sub>
                        <m:r>
                          <a:rPr lang="en-US" b="0" i="1" dirty="0" smtClean="0">
                            <a:latin typeface="+mj-lt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latin typeface="+mj-lt"/>
                  </a:rPr>
                  <a:t> is a sparse perturbation vector of the same size of 𝑇𝑆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929BE97-8492-F701-F7D9-33795F521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259" y="3184175"/>
                <a:ext cx="3129237" cy="646331"/>
              </a:xfrm>
              <a:prstGeom prst="rect">
                <a:avLst/>
              </a:prstGeom>
              <a:blipFill>
                <a:blip r:embed="rId5"/>
                <a:stretch>
                  <a:fillRect l="-1613" t="-3846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6A3F8DD-3098-FB11-D3D6-2C083E2E6096}"/>
              </a:ext>
            </a:extLst>
          </p:cNvPr>
          <p:cNvSpPr txBox="1"/>
          <p:nvPr/>
        </p:nvSpPr>
        <p:spPr>
          <a:xfrm>
            <a:off x="9183763" y="2286158"/>
            <a:ext cx="2568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</a:t>
            </a:r>
          </a:p>
        </p:txBody>
      </p:sp>
      <p:pic>
        <p:nvPicPr>
          <p:cNvPr id="12" name="Picture 11" descr="A math symbols on a white background&#10;&#10;Description automatically generated">
            <a:extLst>
              <a:ext uri="{FF2B5EF4-FFF2-40B4-BE49-F238E27FC236}">
                <a16:creationId xmlns:a16="http://schemas.microsoft.com/office/drawing/2014/main" id="{BC75C439-987B-3B47-D61A-B95B8814C64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1039"/>
          <a:stretch/>
        </p:blipFill>
        <p:spPr>
          <a:xfrm>
            <a:off x="3733516" y="3649188"/>
            <a:ext cx="2273428" cy="362636"/>
          </a:xfrm>
          <a:prstGeom prst="rect">
            <a:avLst/>
          </a:prstGeom>
        </p:spPr>
      </p:pic>
      <p:pic>
        <p:nvPicPr>
          <p:cNvPr id="14" name="Picture 13" descr="A graph of a graph&#10;&#10;Description automatically generated">
            <a:extLst>
              <a:ext uri="{FF2B5EF4-FFF2-40B4-BE49-F238E27FC236}">
                <a16:creationId xmlns:a16="http://schemas.microsoft.com/office/drawing/2014/main" id="{C5DAAE4F-D974-D457-8C16-B23A43F5DF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02259" y="4781870"/>
            <a:ext cx="2585793" cy="207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49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C2BBE-A902-E975-DDAC-83510D6BB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2315"/>
          </a:xfrm>
        </p:spPr>
        <p:txBody>
          <a:bodyPr/>
          <a:lstStyle/>
          <a:p>
            <a:r>
              <a:rPr lang="en-US" dirty="0"/>
              <a:t>Counterfactual Explanation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BEFBB-FDAA-30F4-DE06-A78B71594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9840"/>
            <a:ext cx="10515600" cy="4917123"/>
          </a:xfrm>
        </p:spPr>
        <p:txBody>
          <a:bodyPr/>
          <a:lstStyle/>
          <a:p>
            <a:r>
              <a:rPr lang="en-US" sz="2000" dirty="0">
                <a:effectLst/>
                <a:latin typeface="+mj-lt"/>
              </a:rPr>
              <a:t>The counterfactual explanations consist of hypothetical samples that are as similar as possible to the sample that is explained, while having a different classification label; i.e., “if the values of these particular time series were different in the given sample, the classification label would have been different.” </a:t>
            </a:r>
            <a:endParaRPr lang="en-US" sz="2000" dirty="0">
              <a:latin typeface="+mj-lt"/>
            </a:endParaRP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0096F59-D982-714D-4B2E-ADBE9B0120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06810"/>
              </p:ext>
            </p:extLst>
          </p:nvPr>
        </p:nvGraphicFramePr>
        <p:xfrm>
          <a:off x="1031240" y="2850197"/>
          <a:ext cx="7848600" cy="7416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53720">
                  <a:extLst>
                    <a:ext uri="{9D8B030D-6E8A-4147-A177-3AD203B41FA5}">
                      <a16:colId xmlns:a16="http://schemas.microsoft.com/office/drawing/2014/main" val="3349002128"/>
                    </a:ext>
                  </a:extLst>
                </a:gridCol>
                <a:gridCol w="883920">
                  <a:extLst>
                    <a:ext uri="{9D8B030D-6E8A-4147-A177-3AD203B41FA5}">
                      <a16:colId xmlns:a16="http://schemas.microsoft.com/office/drawing/2014/main" val="3334981751"/>
                    </a:ext>
                  </a:extLst>
                </a:gridCol>
                <a:gridCol w="1209040">
                  <a:extLst>
                    <a:ext uri="{9D8B030D-6E8A-4147-A177-3AD203B41FA5}">
                      <a16:colId xmlns:a16="http://schemas.microsoft.com/office/drawing/2014/main" val="225521301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57521497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3127608220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1579425271"/>
                    </a:ext>
                  </a:extLst>
                </a:gridCol>
                <a:gridCol w="1412240">
                  <a:extLst>
                    <a:ext uri="{9D8B030D-6E8A-4147-A177-3AD203B41FA5}">
                      <a16:colId xmlns:a16="http://schemas.microsoft.com/office/drawing/2014/main" val="588416550"/>
                    </a:ext>
                  </a:extLst>
                </a:gridCol>
                <a:gridCol w="1483360">
                  <a:extLst>
                    <a:ext uri="{9D8B030D-6E8A-4147-A177-3AD203B41FA5}">
                      <a16:colId xmlns:a16="http://schemas.microsoft.com/office/drawing/2014/main" val="10362699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residency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Credit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Loan 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863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83149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6F3F6FD-E2D7-4E66-6A76-783120460E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919676"/>
              </p:ext>
            </p:extLst>
          </p:nvPr>
        </p:nvGraphicFramePr>
        <p:xfrm>
          <a:off x="3256280" y="4323397"/>
          <a:ext cx="7848600" cy="7416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53720">
                  <a:extLst>
                    <a:ext uri="{9D8B030D-6E8A-4147-A177-3AD203B41FA5}">
                      <a16:colId xmlns:a16="http://schemas.microsoft.com/office/drawing/2014/main" val="3349002128"/>
                    </a:ext>
                  </a:extLst>
                </a:gridCol>
                <a:gridCol w="883920">
                  <a:extLst>
                    <a:ext uri="{9D8B030D-6E8A-4147-A177-3AD203B41FA5}">
                      <a16:colId xmlns:a16="http://schemas.microsoft.com/office/drawing/2014/main" val="3334981751"/>
                    </a:ext>
                  </a:extLst>
                </a:gridCol>
                <a:gridCol w="1209040">
                  <a:extLst>
                    <a:ext uri="{9D8B030D-6E8A-4147-A177-3AD203B41FA5}">
                      <a16:colId xmlns:a16="http://schemas.microsoft.com/office/drawing/2014/main" val="225521301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57521497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3127608220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1579425271"/>
                    </a:ext>
                  </a:extLst>
                </a:gridCol>
                <a:gridCol w="1412240">
                  <a:extLst>
                    <a:ext uri="{9D8B030D-6E8A-4147-A177-3AD203B41FA5}">
                      <a16:colId xmlns:a16="http://schemas.microsoft.com/office/drawing/2014/main" val="588416550"/>
                    </a:ext>
                  </a:extLst>
                </a:gridCol>
                <a:gridCol w="1483360">
                  <a:extLst>
                    <a:ext uri="{9D8B030D-6E8A-4147-A177-3AD203B41FA5}">
                      <a16:colId xmlns:a16="http://schemas.microsoft.com/office/drawing/2014/main" val="10362699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residency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Credit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Loan 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863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831498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55CDDF5-4945-3773-2315-92D670F21526}"/>
              </a:ext>
            </a:extLst>
          </p:cNvPr>
          <p:cNvCxnSpPr/>
          <p:nvPr/>
        </p:nvCxnSpPr>
        <p:spPr>
          <a:xfrm>
            <a:off x="4955540" y="3718401"/>
            <a:ext cx="632460" cy="4573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94646C3-7E02-99C4-1240-C3A8C4A4EBB2}"/>
              </a:ext>
            </a:extLst>
          </p:cNvPr>
          <p:cNvSpPr txBox="1"/>
          <p:nvPr/>
        </p:nvSpPr>
        <p:spPr>
          <a:xfrm>
            <a:off x="3982720" y="2404665"/>
            <a:ext cx="83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factual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213514-B0EE-68F1-EC06-9EEE38F7CBE2}"/>
              </a:ext>
            </a:extLst>
          </p:cNvPr>
          <p:cNvSpPr txBox="1"/>
          <p:nvPr/>
        </p:nvSpPr>
        <p:spPr>
          <a:xfrm>
            <a:off x="6451600" y="3877865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counterfactual</a:t>
            </a:r>
          </a:p>
        </p:txBody>
      </p:sp>
    </p:spTree>
    <p:extLst>
      <p:ext uri="{BB962C8B-B14F-4D97-AF65-F5344CB8AC3E}">
        <p14:creationId xmlns:p14="http://schemas.microsoft.com/office/powerpoint/2010/main" val="43458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C2BBE-A902-E975-DDAC-83510D6BB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2315"/>
          </a:xfrm>
        </p:spPr>
        <p:txBody>
          <a:bodyPr/>
          <a:lstStyle/>
          <a:p>
            <a:r>
              <a:rPr lang="en-US" dirty="0"/>
              <a:t>Counterfactual Explanation for timeseries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BEFBB-FDAA-30F4-DE06-A78B71594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9840"/>
            <a:ext cx="10515600" cy="4917123"/>
          </a:xfrm>
        </p:spPr>
        <p:txBody>
          <a:bodyPr/>
          <a:lstStyle/>
          <a:p>
            <a:r>
              <a:rPr lang="en-US" sz="2000" dirty="0">
                <a:effectLst/>
                <a:latin typeface="+mj-lt"/>
              </a:rPr>
              <a:t>Manipulating the </a:t>
            </a:r>
            <a:r>
              <a:rPr lang="en-US" sz="2000" dirty="0" err="1">
                <a:effectLst/>
                <a:latin typeface="+mj-lt"/>
              </a:rPr>
              <a:t>tiemseries</a:t>
            </a:r>
            <a:r>
              <a:rPr lang="en-US" sz="2000" dirty="0">
                <a:effectLst/>
                <a:latin typeface="+mj-lt"/>
              </a:rPr>
              <a:t> in a way that the class is altered</a:t>
            </a:r>
            <a:endParaRPr lang="en-US" sz="2000" dirty="0">
              <a:latin typeface="+mj-lt"/>
            </a:endParaRPr>
          </a:p>
          <a:p>
            <a:endParaRPr lang="en-US" dirty="0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E5B107D4-BBA9-B496-08B5-21A714FA8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30" y="2014461"/>
            <a:ext cx="3273670" cy="113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3D494B80-C88D-40A4-C76F-B61AC8CB1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447" y="3003239"/>
            <a:ext cx="3367453" cy="113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10245D36-CB78-F734-BA8B-181724157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447" y="3992017"/>
            <a:ext cx="3367453" cy="95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6F40E5ED-43EC-7435-D8A5-B1B80DBDE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447" y="4806376"/>
            <a:ext cx="3367453" cy="113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16170DED-75B5-9D98-8491-A7FC6D2CE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888" y="1872481"/>
            <a:ext cx="3273670" cy="113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5D1B04A3-3972-EF8C-4842-D93FE7422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105" y="2861259"/>
            <a:ext cx="3367453" cy="113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>
            <a:extLst>
              <a:ext uri="{FF2B5EF4-FFF2-40B4-BE49-F238E27FC236}">
                <a16:creationId xmlns:a16="http://schemas.microsoft.com/office/drawing/2014/main" id="{528E7D09-8DEF-0029-CFFF-60633D191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105" y="3850037"/>
            <a:ext cx="3367453" cy="95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>
            <a:extLst>
              <a:ext uri="{FF2B5EF4-FFF2-40B4-BE49-F238E27FC236}">
                <a16:creationId xmlns:a16="http://schemas.microsoft.com/office/drawing/2014/main" id="{260ABEF0-943B-3D98-CACA-5CB1B639E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105" y="4664396"/>
            <a:ext cx="3367453" cy="113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EC90A74-2B3B-5932-A34A-3C3DEB3CF5C9}"/>
              </a:ext>
            </a:extLst>
          </p:cNvPr>
          <p:cNvSpPr/>
          <p:nvPr/>
        </p:nvSpPr>
        <p:spPr>
          <a:xfrm>
            <a:off x="5178903" y="3289816"/>
            <a:ext cx="1106198" cy="8441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CF generator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D73A79-BED7-DBB3-1E1E-E70C41097496}"/>
              </a:ext>
            </a:extLst>
          </p:cNvPr>
          <p:cNvSpPr txBox="1"/>
          <p:nvPr/>
        </p:nvSpPr>
        <p:spPr>
          <a:xfrm>
            <a:off x="7878878" y="5807631"/>
            <a:ext cx="499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CFs</a:t>
            </a:r>
          </a:p>
        </p:txBody>
      </p:sp>
    </p:spTree>
    <p:extLst>
      <p:ext uri="{BB962C8B-B14F-4D97-AF65-F5344CB8AC3E}">
        <p14:creationId xmlns:p14="http://schemas.microsoft.com/office/powerpoint/2010/main" val="2452899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C2BBE-A902-E975-DDAC-83510D6BB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2315"/>
          </a:xfrm>
        </p:spPr>
        <p:txBody>
          <a:bodyPr/>
          <a:lstStyle/>
          <a:p>
            <a:r>
              <a:rPr lang="en-US" dirty="0"/>
              <a:t>Counterfactual Explanation for timeseries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BEFBB-FDAA-30F4-DE06-A78B71594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9840"/>
            <a:ext cx="10515600" cy="4917123"/>
          </a:xfrm>
        </p:spPr>
        <p:txBody>
          <a:bodyPr/>
          <a:lstStyle/>
          <a:p>
            <a:r>
              <a:rPr lang="en-US" sz="2000" dirty="0">
                <a:effectLst/>
                <a:latin typeface="+mj-lt"/>
              </a:rPr>
              <a:t>Manipulating the </a:t>
            </a:r>
            <a:r>
              <a:rPr lang="en-US" sz="2000" dirty="0" err="1">
                <a:effectLst/>
                <a:latin typeface="+mj-lt"/>
              </a:rPr>
              <a:t>tiemseries</a:t>
            </a:r>
            <a:r>
              <a:rPr lang="en-US" sz="2000" dirty="0">
                <a:effectLst/>
                <a:latin typeface="+mj-lt"/>
              </a:rPr>
              <a:t> in a way that the class is altered</a:t>
            </a:r>
            <a:endParaRPr lang="en-US" sz="2000" dirty="0">
              <a:latin typeface="+mj-lt"/>
            </a:endParaRPr>
          </a:p>
          <a:p>
            <a:endParaRPr lang="en-US" dirty="0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E5B107D4-BBA9-B496-08B5-21A714FA8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50" y="2014461"/>
            <a:ext cx="3273670" cy="113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3D494B80-C88D-40A4-C76F-B61AC8CB1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7" y="3003239"/>
            <a:ext cx="3367453" cy="113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10245D36-CB78-F734-BA8B-181724157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7" y="3992017"/>
            <a:ext cx="3367453" cy="95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6F40E5ED-43EC-7435-D8A5-B1B80DBDE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7" y="4806376"/>
            <a:ext cx="3367453" cy="113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16170DED-75B5-9D98-8491-A7FC6D2CE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408" y="1872481"/>
            <a:ext cx="3273670" cy="113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5D1B04A3-3972-EF8C-4842-D93FE7422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625" y="2861259"/>
            <a:ext cx="3367453" cy="113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>
            <a:extLst>
              <a:ext uri="{FF2B5EF4-FFF2-40B4-BE49-F238E27FC236}">
                <a16:creationId xmlns:a16="http://schemas.microsoft.com/office/drawing/2014/main" id="{528E7D09-8DEF-0029-CFFF-60633D191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625" y="3850037"/>
            <a:ext cx="3367453" cy="95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>
            <a:extLst>
              <a:ext uri="{FF2B5EF4-FFF2-40B4-BE49-F238E27FC236}">
                <a16:creationId xmlns:a16="http://schemas.microsoft.com/office/drawing/2014/main" id="{260ABEF0-943B-3D98-CACA-5CB1B639E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625" y="4664396"/>
            <a:ext cx="3367453" cy="113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EC90A74-2B3B-5932-A34A-3C3DEB3CF5C9}"/>
              </a:ext>
            </a:extLst>
          </p:cNvPr>
          <p:cNvSpPr/>
          <p:nvPr/>
        </p:nvSpPr>
        <p:spPr>
          <a:xfrm>
            <a:off x="3624423" y="3289816"/>
            <a:ext cx="1106198" cy="8441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CF generator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D73A79-BED7-DBB3-1E1E-E70C41097496}"/>
              </a:ext>
            </a:extLst>
          </p:cNvPr>
          <p:cNvSpPr txBox="1"/>
          <p:nvPr/>
        </p:nvSpPr>
        <p:spPr>
          <a:xfrm>
            <a:off x="6324398" y="5807631"/>
            <a:ext cx="499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CFs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95E73CAC-074F-10EA-8F1A-C2C716A12ED8}"/>
              </a:ext>
            </a:extLst>
          </p:cNvPr>
          <p:cNvSpPr/>
          <p:nvPr/>
        </p:nvSpPr>
        <p:spPr>
          <a:xfrm>
            <a:off x="9290324" y="1849120"/>
            <a:ext cx="2292670" cy="2936240"/>
          </a:xfrm>
          <a:custGeom>
            <a:avLst/>
            <a:gdLst>
              <a:gd name="connsiteX0" fmla="*/ 26396 w 2292670"/>
              <a:gd name="connsiteY0" fmla="*/ 0 h 2936240"/>
              <a:gd name="connsiteX1" fmla="*/ 26396 w 2292670"/>
              <a:gd name="connsiteY1" fmla="*/ 426720 h 2936240"/>
              <a:gd name="connsiteX2" fmla="*/ 300716 w 2292670"/>
              <a:gd name="connsiteY2" fmla="*/ 711200 h 2936240"/>
              <a:gd name="connsiteX3" fmla="*/ 808716 w 2292670"/>
              <a:gd name="connsiteY3" fmla="*/ 721360 h 2936240"/>
              <a:gd name="connsiteX4" fmla="*/ 1184636 w 2292670"/>
              <a:gd name="connsiteY4" fmla="*/ 751840 h 2936240"/>
              <a:gd name="connsiteX5" fmla="*/ 1499596 w 2292670"/>
              <a:gd name="connsiteY5" fmla="*/ 1026160 h 2936240"/>
              <a:gd name="connsiteX6" fmla="*/ 1611356 w 2292670"/>
              <a:gd name="connsiteY6" fmla="*/ 1270000 h 2936240"/>
              <a:gd name="connsiteX7" fmla="*/ 1641836 w 2292670"/>
              <a:gd name="connsiteY7" fmla="*/ 1686560 h 2936240"/>
              <a:gd name="connsiteX8" fmla="*/ 1692636 w 2292670"/>
              <a:gd name="connsiteY8" fmla="*/ 2113280 h 2936240"/>
              <a:gd name="connsiteX9" fmla="*/ 1794236 w 2292670"/>
              <a:gd name="connsiteY9" fmla="*/ 2265680 h 2936240"/>
              <a:gd name="connsiteX10" fmla="*/ 2170156 w 2292670"/>
              <a:gd name="connsiteY10" fmla="*/ 2600960 h 2936240"/>
              <a:gd name="connsiteX11" fmla="*/ 2281916 w 2292670"/>
              <a:gd name="connsiteY11" fmla="*/ 2722880 h 2936240"/>
              <a:gd name="connsiteX12" fmla="*/ 2281916 w 2292670"/>
              <a:gd name="connsiteY12" fmla="*/ 2936240 h 293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92670" h="2936240">
                <a:moveTo>
                  <a:pt x="26396" y="0"/>
                </a:moveTo>
                <a:cubicBezTo>
                  <a:pt x="3536" y="154093"/>
                  <a:pt x="-19324" y="308187"/>
                  <a:pt x="26396" y="426720"/>
                </a:cubicBezTo>
                <a:cubicBezTo>
                  <a:pt x="72116" y="545253"/>
                  <a:pt x="170329" y="662093"/>
                  <a:pt x="300716" y="711200"/>
                </a:cubicBezTo>
                <a:cubicBezTo>
                  <a:pt x="431103" y="760307"/>
                  <a:pt x="661396" y="714587"/>
                  <a:pt x="808716" y="721360"/>
                </a:cubicBezTo>
                <a:cubicBezTo>
                  <a:pt x="956036" y="728133"/>
                  <a:pt x="1069489" y="701040"/>
                  <a:pt x="1184636" y="751840"/>
                </a:cubicBezTo>
                <a:cubicBezTo>
                  <a:pt x="1299783" y="802640"/>
                  <a:pt x="1428476" y="939800"/>
                  <a:pt x="1499596" y="1026160"/>
                </a:cubicBezTo>
                <a:cubicBezTo>
                  <a:pt x="1570716" y="1112520"/>
                  <a:pt x="1587649" y="1159933"/>
                  <a:pt x="1611356" y="1270000"/>
                </a:cubicBezTo>
                <a:cubicBezTo>
                  <a:pt x="1635063" y="1380067"/>
                  <a:pt x="1628289" y="1546013"/>
                  <a:pt x="1641836" y="1686560"/>
                </a:cubicBezTo>
                <a:cubicBezTo>
                  <a:pt x="1655383" y="1827107"/>
                  <a:pt x="1667236" y="2016760"/>
                  <a:pt x="1692636" y="2113280"/>
                </a:cubicBezTo>
                <a:cubicBezTo>
                  <a:pt x="1718036" y="2209800"/>
                  <a:pt x="1714649" y="2184400"/>
                  <a:pt x="1794236" y="2265680"/>
                </a:cubicBezTo>
                <a:cubicBezTo>
                  <a:pt x="1873823" y="2346960"/>
                  <a:pt x="2088876" y="2524760"/>
                  <a:pt x="2170156" y="2600960"/>
                </a:cubicBezTo>
                <a:cubicBezTo>
                  <a:pt x="2251436" y="2677160"/>
                  <a:pt x="2263289" y="2667000"/>
                  <a:pt x="2281916" y="2722880"/>
                </a:cubicBezTo>
                <a:cubicBezTo>
                  <a:pt x="2300543" y="2778760"/>
                  <a:pt x="2291229" y="2857500"/>
                  <a:pt x="2281916" y="293624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1EC4E0-6236-A94E-A388-442B0F79851F}"/>
              </a:ext>
            </a:extLst>
          </p:cNvPr>
          <p:cNvSpPr/>
          <p:nvPr/>
        </p:nvSpPr>
        <p:spPr>
          <a:xfrm>
            <a:off x="8951205" y="2540154"/>
            <a:ext cx="77789" cy="793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303408-3B4D-7A30-2B3B-5E27DBBDAF3C}"/>
              </a:ext>
            </a:extLst>
          </p:cNvPr>
          <p:cNvSpPr/>
          <p:nvPr/>
        </p:nvSpPr>
        <p:spPr>
          <a:xfrm>
            <a:off x="8733739" y="2995647"/>
            <a:ext cx="77789" cy="793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7C8030-063A-912F-0036-0CAB454DC6E7}"/>
              </a:ext>
            </a:extLst>
          </p:cNvPr>
          <p:cNvSpPr/>
          <p:nvPr/>
        </p:nvSpPr>
        <p:spPr>
          <a:xfrm>
            <a:off x="9592941" y="2995647"/>
            <a:ext cx="77789" cy="793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B05314-DFE7-A124-9BFF-7D88E9B01F9F}"/>
              </a:ext>
            </a:extLst>
          </p:cNvPr>
          <p:cNvSpPr/>
          <p:nvPr/>
        </p:nvSpPr>
        <p:spPr>
          <a:xfrm>
            <a:off x="9397013" y="3697688"/>
            <a:ext cx="77789" cy="793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9FF7DD-E0F8-8D56-A7C9-E9048AA6C169}"/>
              </a:ext>
            </a:extLst>
          </p:cNvPr>
          <p:cNvSpPr/>
          <p:nvPr/>
        </p:nvSpPr>
        <p:spPr>
          <a:xfrm>
            <a:off x="10053319" y="3444195"/>
            <a:ext cx="77789" cy="793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82F19A-988D-6BD6-B13F-E5B8BCC9C0F2}"/>
              </a:ext>
            </a:extLst>
          </p:cNvPr>
          <p:cNvSpPr/>
          <p:nvPr/>
        </p:nvSpPr>
        <p:spPr>
          <a:xfrm>
            <a:off x="10193391" y="2949869"/>
            <a:ext cx="77789" cy="793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0C554B-29E1-B8A8-3331-AAFDABCF637D}"/>
              </a:ext>
            </a:extLst>
          </p:cNvPr>
          <p:cNvSpPr/>
          <p:nvPr/>
        </p:nvSpPr>
        <p:spPr>
          <a:xfrm>
            <a:off x="9975530" y="4179682"/>
            <a:ext cx="77789" cy="793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998492-70B4-20F1-B9E9-74869A16A518}"/>
              </a:ext>
            </a:extLst>
          </p:cNvPr>
          <p:cNvSpPr/>
          <p:nvPr/>
        </p:nvSpPr>
        <p:spPr>
          <a:xfrm>
            <a:off x="10544619" y="3697688"/>
            <a:ext cx="77789" cy="793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6B1A45D-ED24-75A3-DD01-FBEF0EDE9C38}"/>
              </a:ext>
            </a:extLst>
          </p:cNvPr>
          <p:cNvSpPr/>
          <p:nvPr/>
        </p:nvSpPr>
        <p:spPr>
          <a:xfrm>
            <a:off x="10280330" y="4046807"/>
            <a:ext cx="77789" cy="793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571E0EA-8C35-3DF6-5720-282B937E00B0}"/>
              </a:ext>
            </a:extLst>
          </p:cNvPr>
          <p:cNvSpPr/>
          <p:nvPr/>
        </p:nvSpPr>
        <p:spPr>
          <a:xfrm>
            <a:off x="10423755" y="4657993"/>
            <a:ext cx="77789" cy="793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494E4E-59AC-8132-6815-7CBFFB7C9DA4}"/>
              </a:ext>
            </a:extLst>
          </p:cNvPr>
          <p:cNvSpPr/>
          <p:nvPr/>
        </p:nvSpPr>
        <p:spPr>
          <a:xfrm>
            <a:off x="10966870" y="4383485"/>
            <a:ext cx="77789" cy="793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82F114C-E3A1-EEDB-BD05-797F1BD2E9F2}"/>
              </a:ext>
            </a:extLst>
          </p:cNvPr>
          <p:cNvSpPr/>
          <p:nvPr/>
        </p:nvSpPr>
        <p:spPr>
          <a:xfrm>
            <a:off x="9670730" y="2036197"/>
            <a:ext cx="77789" cy="793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0488078-BC98-4CAE-A15E-2D9AA8E02295}"/>
              </a:ext>
            </a:extLst>
          </p:cNvPr>
          <p:cNvSpPr/>
          <p:nvPr/>
        </p:nvSpPr>
        <p:spPr>
          <a:xfrm>
            <a:off x="10100023" y="1541512"/>
            <a:ext cx="77789" cy="793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145DA9C-19BC-19C0-009E-EBEEE3656317}"/>
              </a:ext>
            </a:extLst>
          </p:cNvPr>
          <p:cNvSpPr/>
          <p:nvPr/>
        </p:nvSpPr>
        <p:spPr>
          <a:xfrm>
            <a:off x="10393835" y="2075883"/>
            <a:ext cx="77789" cy="793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BC8E2FA-68BC-E6E2-4887-7A490BDE0ABD}"/>
              </a:ext>
            </a:extLst>
          </p:cNvPr>
          <p:cNvSpPr/>
          <p:nvPr/>
        </p:nvSpPr>
        <p:spPr>
          <a:xfrm>
            <a:off x="10968696" y="2279709"/>
            <a:ext cx="77789" cy="793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5660EA9-73DE-649C-DE5C-47533BB3F2A5}"/>
              </a:ext>
            </a:extLst>
          </p:cNvPr>
          <p:cNvSpPr/>
          <p:nvPr/>
        </p:nvSpPr>
        <p:spPr>
          <a:xfrm>
            <a:off x="11155835" y="2651644"/>
            <a:ext cx="77789" cy="793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B0274C2-F609-2ABE-6E3F-F5D071383507}"/>
              </a:ext>
            </a:extLst>
          </p:cNvPr>
          <p:cNvSpPr/>
          <p:nvPr/>
        </p:nvSpPr>
        <p:spPr>
          <a:xfrm>
            <a:off x="10608589" y="2266399"/>
            <a:ext cx="77789" cy="793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B28B8EC-E630-1AE3-1FA6-6B5D0CD15650}"/>
              </a:ext>
            </a:extLst>
          </p:cNvPr>
          <p:cNvSpPr/>
          <p:nvPr/>
        </p:nvSpPr>
        <p:spPr>
          <a:xfrm>
            <a:off x="11174247" y="2959252"/>
            <a:ext cx="77789" cy="793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EC6356A-C2E9-6D9F-C9B5-66DD70A85A65}"/>
              </a:ext>
            </a:extLst>
          </p:cNvPr>
          <p:cNvSpPr/>
          <p:nvPr/>
        </p:nvSpPr>
        <p:spPr>
          <a:xfrm>
            <a:off x="11766535" y="3210444"/>
            <a:ext cx="77789" cy="793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BAF987B-ACD2-F9C2-0A29-125D13E6190D}"/>
              </a:ext>
            </a:extLst>
          </p:cNvPr>
          <p:cNvSpPr/>
          <p:nvPr/>
        </p:nvSpPr>
        <p:spPr>
          <a:xfrm>
            <a:off x="11406676" y="3298899"/>
            <a:ext cx="77789" cy="793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9268160-4153-C73B-2717-D39CC1651AEA}"/>
              </a:ext>
            </a:extLst>
          </p:cNvPr>
          <p:cNvSpPr/>
          <p:nvPr/>
        </p:nvSpPr>
        <p:spPr>
          <a:xfrm>
            <a:off x="11720654" y="3791969"/>
            <a:ext cx="77789" cy="793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066E44B-49EC-39FC-D2BC-81A63318FC77}"/>
              </a:ext>
            </a:extLst>
          </p:cNvPr>
          <p:cNvSpPr/>
          <p:nvPr/>
        </p:nvSpPr>
        <p:spPr>
          <a:xfrm>
            <a:off x="11194730" y="3560197"/>
            <a:ext cx="77789" cy="793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EA53058-AD3B-598E-C0BE-3DB5678CBE11}"/>
              </a:ext>
            </a:extLst>
          </p:cNvPr>
          <p:cNvSpPr/>
          <p:nvPr/>
        </p:nvSpPr>
        <p:spPr>
          <a:xfrm>
            <a:off x="11347130" y="3712597"/>
            <a:ext cx="77789" cy="793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E1559A3-89A2-736F-7520-DE58B37C1117}"/>
              </a:ext>
            </a:extLst>
          </p:cNvPr>
          <p:cNvCxnSpPr/>
          <p:nvPr/>
        </p:nvCxnSpPr>
        <p:spPr>
          <a:xfrm flipH="1">
            <a:off x="9837683" y="1620884"/>
            <a:ext cx="1129187" cy="3935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C6D17594-507F-3073-1FBE-D95D4B40D393}"/>
              </a:ext>
            </a:extLst>
          </p:cNvPr>
          <p:cNvSpPr txBox="1"/>
          <p:nvPr/>
        </p:nvSpPr>
        <p:spPr>
          <a:xfrm>
            <a:off x="10805122" y="1303594"/>
            <a:ext cx="1084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distractor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714374D-BF01-6131-CEE1-138C84412488}"/>
              </a:ext>
            </a:extLst>
          </p:cNvPr>
          <p:cNvSpPr txBox="1"/>
          <p:nvPr/>
        </p:nvSpPr>
        <p:spPr>
          <a:xfrm>
            <a:off x="8155435" y="2365683"/>
            <a:ext cx="774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X_test</a:t>
            </a:r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656584B-551C-5D3F-0F6F-38546D20F9B6}"/>
              </a:ext>
            </a:extLst>
          </p:cNvPr>
          <p:cNvSpPr/>
          <p:nvPr/>
        </p:nvSpPr>
        <p:spPr>
          <a:xfrm>
            <a:off x="11535140" y="2318459"/>
            <a:ext cx="77789" cy="793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16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C2BBE-A902-E975-DDAC-83510D6BB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2315"/>
          </a:xfrm>
        </p:spPr>
        <p:txBody>
          <a:bodyPr/>
          <a:lstStyle/>
          <a:p>
            <a:r>
              <a:rPr lang="en-US" dirty="0"/>
              <a:t>Finding the minimally distant sample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BEFBB-FDAA-30F4-DE06-A78B71594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9840"/>
            <a:ext cx="10515600" cy="4917123"/>
          </a:xfrm>
        </p:spPr>
        <p:txBody>
          <a:bodyPr/>
          <a:lstStyle/>
          <a:p>
            <a:r>
              <a:rPr lang="en-US" sz="2000" dirty="0">
                <a:effectLst/>
                <a:latin typeface="+mj-lt"/>
              </a:rPr>
              <a:t>Manipulating the </a:t>
            </a:r>
            <a:r>
              <a:rPr lang="en-US" sz="2000" dirty="0" err="1">
                <a:effectLst/>
                <a:latin typeface="+mj-lt"/>
              </a:rPr>
              <a:t>tiemseries</a:t>
            </a:r>
            <a:r>
              <a:rPr lang="en-US" sz="2000" dirty="0">
                <a:effectLst/>
                <a:latin typeface="+mj-lt"/>
              </a:rPr>
              <a:t> in a way that the class is altered</a:t>
            </a:r>
          </a:p>
          <a:p>
            <a:r>
              <a:rPr lang="en-US" sz="2000" dirty="0">
                <a:latin typeface="+mj-lt"/>
              </a:rPr>
              <a:t>Distance to be calculated using </a:t>
            </a:r>
            <a:r>
              <a:rPr lang="en-US" sz="2000" dirty="0" err="1">
                <a:latin typeface="+mj-lt"/>
              </a:rPr>
              <a:t>kd</a:t>
            </a:r>
            <a:r>
              <a:rPr lang="en-US" sz="2000" dirty="0">
                <a:latin typeface="+mj-lt"/>
              </a:rPr>
              <a:t>-tree (Euclidean, n-</a:t>
            </a:r>
            <a:r>
              <a:rPr lang="en-US" sz="2000" dirty="0" err="1">
                <a:latin typeface="+mj-lt"/>
              </a:rPr>
              <a:t>neigbors</a:t>
            </a:r>
            <a:r>
              <a:rPr lang="en-US" sz="2000" dirty="0">
                <a:latin typeface="+mj-lt"/>
              </a:rPr>
              <a:t>) or Dynamic Time Warping (DTW)</a:t>
            </a:r>
          </a:p>
          <a:p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95E73CAC-074F-10EA-8F1A-C2C716A12ED8}"/>
              </a:ext>
            </a:extLst>
          </p:cNvPr>
          <p:cNvSpPr/>
          <p:nvPr/>
        </p:nvSpPr>
        <p:spPr>
          <a:xfrm>
            <a:off x="1481138" y="2742499"/>
            <a:ext cx="2292670" cy="2936240"/>
          </a:xfrm>
          <a:custGeom>
            <a:avLst/>
            <a:gdLst>
              <a:gd name="connsiteX0" fmla="*/ 26396 w 2292670"/>
              <a:gd name="connsiteY0" fmla="*/ 0 h 2936240"/>
              <a:gd name="connsiteX1" fmla="*/ 26396 w 2292670"/>
              <a:gd name="connsiteY1" fmla="*/ 426720 h 2936240"/>
              <a:gd name="connsiteX2" fmla="*/ 300716 w 2292670"/>
              <a:gd name="connsiteY2" fmla="*/ 711200 h 2936240"/>
              <a:gd name="connsiteX3" fmla="*/ 808716 w 2292670"/>
              <a:gd name="connsiteY3" fmla="*/ 721360 h 2936240"/>
              <a:gd name="connsiteX4" fmla="*/ 1184636 w 2292670"/>
              <a:gd name="connsiteY4" fmla="*/ 751840 h 2936240"/>
              <a:gd name="connsiteX5" fmla="*/ 1499596 w 2292670"/>
              <a:gd name="connsiteY5" fmla="*/ 1026160 h 2936240"/>
              <a:gd name="connsiteX6" fmla="*/ 1611356 w 2292670"/>
              <a:gd name="connsiteY6" fmla="*/ 1270000 h 2936240"/>
              <a:gd name="connsiteX7" fmla="*/ 1641836 w 2292670"/>
              <a:gd name="connsiteY7" fmla="*/ 1686560 h 2936240"/>
              <a:gd name="connsiteX8" fmla="*/ 1692636 w 2292670"/>
              <a:gd name="connsiteY8" fmla="*/ 2113280 h 2936240"/>
              <a:gd name="connsiteX9" fmla="*/ 1794236 w 2292670"/>
              <a:gd name="connsiteY9" fmla="*/ 2265680 h 2936240"/>
              <a:gd name="connsiteX10" fmla="*/ 2170156 w 2292670"/>
              <a:gd name="connsiteY10" fmla="*/ 2600960 h 2936240"/>
              <a:gd name="connsiteX11" fmla="*/ 2281916 w 2292670"/>
              <a:gd name="connsiteY11" fmla="*/ 2722880 h 2936240"/>
              <a:gd name="connsiteX12" fmla="*/ 2281916 w 2292670"/>
              <a:gd name="connsiteY12" fmla="*/ 2936240 h 293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92670" h="2936240">
                <a:moveTo>
                  <a:pt x="26396" y="0"/>
                </a:moveTo>
                <a:cubicBezTo>
                  <a:pt x="3536" y="154093"/>
                  <a:pt x="-19324" y="308187"/>
                  <a:pt x="26396" y="426720"/>
                </a:cubicBezTo>
                <a:cubicBezTo>
                  <a:pt x="72116" y="545253"/>
                  <a:pt x="170329" y="662093"/>
                  <a:pt x="300716" y="711200"/>
                </a:cubicBezTo>
                <a:cubicBezTo>
                  <a:pt x="431103" y="760307"/>
                  <a:pt x="661396" y="714587"/>
                  <a:pt x="808716" y="721360"/>
                </a:cubicBezTo>
                <a:cubicBezTo>
                  <a:pt x="956036" y="728133"/>
                  <a:pt x="1069489" y="701040"/>
                  <a:pt x="1184636" y="751840"/>
                </a:cubicBezTo>
                <a:cubicBezTo>
                  <a:pt x="1299783" y="802640"/>
                  <a:pt x="1428476" y="939800"/>
                  <a:pt x="1499596" y="1026160"/>
                </a:cubicBezTo>
                <a:cubicBezTo>
                  <a:pt x="1570716" y="1112520"/>
                  <a:pt x="1587649" y="1159933"/>
                  <a:pt x="1611356" y="1270000"/>
                </a:cubicBezTo>
                <a:cubicBezTo>
                  <a:pt x="1635063" y="1380067"/>
                  <a:pt x="1628289" y="1546013"/>
                  <a:pt x="1641836" y="1686560"/>
                </a:cubicBezTo>
                <a:cubicBezTo>
                  <a:pt x="1655383" y="1827107"/>
                  <a:pt x="1667236" y="2016760"/>
                  <a:pt x="1692636" y="2113280"/>
                </a:cubicBezTo>
                <a:cubicBezTo>
                  <a:pt x="1718036" y="2209800"/>
                  <a:pt x="1714649" y="2184400"/>
                  <a:pt x="1794236" y="2265680"/>
                </a:cubicBezTo>
                <a:cubicBezTo>
                  <a:pt x="1873823" y="2346960"/>
                  <a:pt x="2088876" y="2524760"/>
                  <a:pt x="2170156" y="2600960"/>
                </a:cubicBezTo>
                <a:cubicBezTo>
                  <a:pt x="2251436" y="2677160"/>
                  <a:pt x="2263289" y="2667000"/>
                  <a:pt x="2281916" y="2722880"/>
                </a:cubicBezTo>
                <a:cubicBezTo>
                  <a:pt x="2300543" y="2778760"/>
                  <a:pt x="2291229" y="2857500"/>
                  <a:pt x="2281916" y="293624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1EC4E0-6236-A94E-A388-442B0F79851F}"/>
              </a:ext>
            </a:extLst>
          </p:cNvPr>
          <p:cNvSpPr/>
          <p:nvPr/>
        </p:nvSpPr>
        <p:spPr>
          <a:xfrm>
            <a:off x="1142019" y="3433533"/>
            <a:ext cx="77789" cy="793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303408-3B4D-7A30-2B3B-5E27DBBDAF3C}"/>
              </a:ext>
            </a:extLst>
          </p:cNvPr>
          <p:cNvSpPr/>
          <p:nvPr/>
        </p:nvSpPr>
        <p:spPr>
          <a:xfrm>
            <a:off x="924553" y="3889026"/>
            <a:ext cx="77789" cy="793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7C8030-063A-912F-0036-0CAB454DC6E7}"/>
              </a:ext>
            </a:extLst>
          </p:cNvPr>
          <p:cNvSpPr/>
          <p:nvPr/>
        </p:nvSpPr>
        <p:spPr>
          <a:xfrm>
            <a:off x="1783755" y="3889026"/>
            <a:ext cx="77789" cy="793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B05314-DFE7-A124-9BFF-7D88E9B01F9F}"/>
              </a:ext>
            </a:extLst>
          </p:cNvPr>
          <p:cNvSpPr/>
          <p:nvPr/>
        </p:nvSpPr>
        <p:spPr>
          <a:xfrm>
            <a:off x="1587827" y="4591067"/>
            <a:ext cx="77789" cy="793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9FF7DD-E0F8-8D56-A7C9-E9048AA6C169}"/>
              </a:ext>
            </a:extLst>
          </p:cNvPr>
          <p:cNvSpPr/>
          <p:nvPr/>
        </p:nvSpPr>
        <p:spPr>
          <a:xfrm>
            <a:off x="2244133" y="4337574"/>
            <a:ext cx="77789" cy="793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82F19A-988D-6BD6-B13F-E5B8BCC9C0F2}"/>
              </a:ext>
            </a:extLst>
          </p:cNvPr>
          <p:cNvSpPr/>
          <p:nvPr/>
        </p:nvSpPr>
        <p:spPr>
          <a:xfrm>
            <a:off x="2384205" y="3843248"/>
            <a:ext cx="77789" cy="793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0C554B-29E1-B8A8-3331-AAFDABCF637D}"/>
              </a:ext>
            </a:extLst>
          </p:cNvPr>
          <p:cNvSpPr/>
          <p:nvPr/>
        </p:nvSpPr>
        <p:spPr>
          <a:xfrm>
            <a:off x="2166344" y="5073061"/>
            <a:ext cx="77789" cy="793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998492-70B4-20F1-B9E9-74869A16A518}"/>
              </a:ext>
            </a:extLst>
          </p:cNvPr>
          <p:cNvSpPr/>
          <p:nvPr/>
        </p:nvSpPr>
        <p:spPr>
          <a:xfrm>
            <a:off x="2735433" y="4591067"/>
            <a:ext cx="77789" cy="793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6B1A45D-ED24-75A3-DD01-FBEF0EDE9C38}"/>
              </a:ext>
            </a:extLst>
          </p:cNvPr>
          <p:cNvSpPr/>
          <p:nvPr/>
        </p:nvSpPr>
        <p:spPr>
          <a:xfrm>
            <a:off x="2471144" y="4940186"/>
            <a:ext cx="77789" cy="793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571E0EA-8C35-3DF6-5720-282B937E00B0}"/>
              </a:ext>
            </a:extLst>
          </p:cNvPr>
          <p:cNvSpPr/>
          <p:nvPr/>
        </p:nvSpPr>
        <p:spPr>
          <a:xfrm>
            <a:off x="2614569" y="5551372"/>
            <a:ext cx="77789" cy="793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494E4E-59AC-8132-6815-7CBFFB7C9DA4}"/>
              </a:ext>
            </a:extLst>
          </p:cNvPr>
          <p:cNvSpPr/>
          <p:nvPr/>
        </p:nvSpPr>
        <p:spPr>
          <a:xfrm>
            <a:off x="3157684" y="5276864"/>
            <a:ext cx="77789" cy="793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82F114C-E3A1-EEDB-BD05-797F1BD2E9F2}"/>
              </a:ext>
            </a:extLst>
          </p:cNvPr>
          <p:cNvSpPr/>
          <p:nvPr/>
        </p:nvSpPr>
        <p:spPr>
          <a:xfrm>
            <a:off x="1861544" y="2929576"/>
            <a:ext cx="77789" cy="793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0488078-BC98-4CAE-A15E-2D9AA8E02295}"/>
              </a:ext>
            </a:extLst>
          </p:cNvPr>
          <p:cNvSpPr/>
          <p:nvPr/>
        </p:nvSpPr>
        <p:spPr>
          <a:xfrm>
            <a:off x="2290837" y="2434891"/>
            <a:ext cx="77789" cy="793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145DA9C-19BC-19C0-009E-EBEEE3656317}"/>
              </a:ext>
            </a:extLst>
          </p:cNvPr>
          <p:cNvSpPr/>
          <p:nvPr/>
        </p:nvSpPr>
        <p:spPr>
          <a:xfrm>
            <a:off x="2584649" y="2969262"/>
            <a:ext cx="77789" cy="793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BC8E2FA-68BC-E6E2-4887-7A490BDE0ABD}"/>
              </a:ext>
            </a:extLst>
          </p:cNvPr>
          <p:cNvSpPr/>
          <p:nvPr/>
        </p:nvSpPr>
        <p:spPr>
          <a:xfrm>
            <a:off x="3159510" y="3173088"/>
            <a:ext cx="77789" cy="793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5660EA9-73DE-649C-DE5C-47533BB3F2A5}"/>
              </a:ext>
            </a:extLst>
          </p:cNvPr>
          <p:cNvSpPr/>
          <p:nvPr/>
        </p:nvSpPr>
        <p:spPr>
          <a:xfrm>
            <a:off x="3346649" y="3545023"/>
            <a:ext cx="77789" cy="793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B0274C2-F609-2ABE-6E3F-F5D071383507}"/>
              </a:ext>
            </a:extLst>
          </p:cNvPr>
          <p:cNvSpPr/>
          <p:nvPr/>
        </p:nvSpPr>
        <p:spPr>
          <a:xfrm>
            <a:off x="2799403" y="3159778"/>
            <a:ext cx="77789" cy="793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B28B8EC-E630-1AE3-1FA6-6B5D0CD15650}"/>
              </a:ext>
            </a:extLst>
          </p:cNvPr>
          <p:cNvSpPr/>
          <p:nvPr/>
        </p:nvSpPr>
        <p:spPr>
          <a:xfrm>
            <a:off x="3365061" y="3852631"/>
            <a:ext cx="77789" cy="793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EC6356A-C2E9-6D9F-C9B5-66DD70A85A65}"/>
              </a:ext>
            </a:extLst>
          </p:cNvPr>
          <p:cNvSpPr/>
          <p:nvPr/>
        </p:nvSpPr>
        <p:spPr>
          <a:xfrm>
            <a:off x="3957349" y="4103823"/>
            <a:ext cx="77789" cy="793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BAF987B-ACD2-F9C2-0A29-125D13E6190D}"/>
              </a:ext>
            </a:extLst>
          </p:cNvPr>
          <p:cNvSpPr/>
          <p:nvPr/>
        </p:nvSpPr>
        <p:spPr>
          <a:xfrm>
            <a:off x="3597490" y="4192278"/>
            <a:ext cx="77789" cy="793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9268160-4153-C73B-2717-D39CC1651AEA}"/>
              </a:ext>
            </a:extLst>
          </p:cNvPr>
          <p:cNvSpPr/>
          <p:nvPr/>
        </p:nvSpPr>
        <p:spPr>
          <a:xfrm>
            <a:off x="3911468" y="4685348"/>
            <a:ext cx="77789" cy="793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066E44B-49EC-39FC-D2BC-81A63318FC77}"/>
              </a:ext>
            </a:extLst>
          </p:cNvPr>
          <p:cNvSpPr/>
          <p:nvPr/>
        </p:nvSpPr>
        <p:spPr>
          <a:xfrm>
            <a:off x="3385544" y="4453576"/>
            <a:ext cx="77789" cy="793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EA53058-AD3B-598E-C0BE-3DB5678CBE11}"/>
              </a:ext>
            </a:extLst>
          </p:cNvPr>
          <p:cNvSpPr/>
          <p:nvPr/>
        </p:nvSpPr>
        <p:spPr>
          <a:xfrm>
            <a:off x="3537944" y="4605976"/>
            <a:ext cx="77789" cy="793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E1559A3-89A2-736F-7520-DE58B37C1117}"/>
              </a:ext>
            </a:extLst>
          </p:cNvPr>
          <p:cNvCxnSpPr/>
          <p:nvPr/>
        </p:nvCxnSpPr>
        <p:spPr>
          <a:xfrm flipH="1">
            <a:off x="2028497" y="2514263"/>
            <a:ext cx="1129187" cy="3935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C6D17594-507F-3073-1FBE-D95D4B40D393}"/>
              </a:ext>
            </a:extLst>
          </p:cNvPr>
          <p:cNvSpPr txBox="1"/>
          <p:nvPr/>
        </p:nvSpPr>
        <p:spPr>
          <a:xfrm>
            <a:off x="2995936" y="2196973"/>
            <a:ext cx="1084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distractor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714374D-BF01-6131-CEE1-138C84412488}"/>
              </a:ext>
            </a:extLst>
          </p:cNvPr>
          <p:cNvSpPr txBox="1"/>
          <p:nvPr/>
        </p:nvSpPr>
        <p:spPr>
          <a:xfrm>
            <a:off x="346249" y="3259062"/>
            <a:ext cx="774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X_test</a:t>
            </a:r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6531B26-31A0-F47F-10C2-63321E803D91}"/>
              </a:ext>
            </a:extLst>
          </p:cNvPr>
          <p:cNvCxnSpPr/>
          <p:nvPr/>
        </p:nvCxnSpPr>
        <p:spPr>
          <a:xfrm flipV="1">
            <a:off x="1247728" y="3048634"/>
            <a:ext cx="536027" cy="360341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ysDot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43" name="Picture 42" descr="A close-up of a diagram&#10;&#10;Description automatically generated">
            <a:extLst>
              <a:ext uri="{FF2B5EF4-FFF2-40B4-BE49-F238E27FC236}">
                <a16:creationId xmlns:a16="http://schemas.microsoft.com/office/drawing/2014/main" id="{A29C064F-7EFB-A5F1-221D-00C4E4392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715" y="2235389"/>
            <a:ext cx="6377741" cy="346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322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9415B006-CD9E-CF45-52CF-405977BB71B5}"/>
              </a:ext>
            </a:extLst>
          </p:cNvPr>
          <p:cNvSpPr/>
          <p:nvPr/>
        </p:nvSpPr>
        <p:spPr>
          <a:xfrm>
            <a:off x="8754987" y="2626885"/>
            <a:ext cx="2292670" cy="2936240"/>
          </a:xfrm>
          <a:custGeom>
            <a:avLst/>
            <a:gdLst>
              <a:gd name="connsiteX0" fmla="*/ 26396 w 2292670"/>
              <a:gd name="connsiteY0" fmla="*/ 0 h 2936240"/>
              <a:gd name="connsiteX1" fmla="*/ 26396 w 2292670"/>
              <a:gd name="connsiteY1" fmla="*/ 426720 h 2936240"/>
              <a:gd name="connsiteX2" fmla="*/ 300716 w 2292670"/>
              <a:gd name="connsiteY2" fmla="*/ 711200 h 2936240"/>
              <a:gd name="connsiteX3" fmla="*/ 808716 w 2292670"/>
              <a:gd name="connsiteY3" fmla="*/ 721360 h 2936240"/>
              <a:gd name="connsiteX4" fmla="*/ 1184636 w 2292670"/>
              <a:gd name="connsiteY4" fmla="*/ 751840 h 2936240"/>
              <a:gd name="connsiteX5" fmla="*/ 1499596 w 2292670"/>
              <a:gd name="connsiteY5" fmla="*/ 1026160 h 2936240"/>
              <a:gd name="connsiteX6" fmla="*/ 1611356 w 2292670"/>
              <a:gd name="connsiteY6" fmla="*/ 1270000 h 2936240"/>
              <a:gd name="connsiteX7" fmla="*/ 1641836 w 2292670"/>
              <a:gd name="connsiteY7" fmla="*/ 1686560 h 2936240"/>
              <a:gd name="connsiteX8" fmla="*/ 1692636 w 2292670"/>
              <a:gd name="connsiteY8" fmla="*/ 2113280 h 2936240"/>
              <a:gd name="connsiteX9" fmla="*/ 1794236 w 2292670"/>
              <a:gd name="connsiteY9" fmla="*/ 2265680 h 2936240"/>
              <a:gd name="connsiteX10" fmla="*/ 2170156 w 2292670"/>
              <a:gd name="connsiteY10" fmla="*/ 2600960 h 2936240"/>
              <a:gd name="connsiteX11" fmla="*/ 2281916 w 2292670"/>
              <a:gd name="connsiteY11" fmla="*/ 2722880 h 2936240"/>
              <a:gd name="connsiteX12" fmla="*/ 2281916 w 2292670"/>
              <a:gd name="connsiteY12" fmla="*/ 2936240 h 293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92670" h="2936240">
                <a:moveTo>
                  <a:pt x="26396" y="0"/>
                </a:moveTo>
                <a:cubicBezTo>
                  <a:pt x="3536" y="154093"/>
                  <a:pt x="-19324" y="308187"/>
                  <a:pt x="26396" y="426720"/>
                </a:cubicBezTo>
                <a:cubicBezTo>
                  <a:pt x="72116" y="545253"/>
                  <a:pt x="170329" y="662093"/>
                  <a:pt x="300716" y="711200"/>
                </a:cubicBezTo>
                <a:cubicBezTo>
                  <a:pt x="431103" y="760307"/>
                  <a:pt x="661396" y="714587"/>
                  <a:pt x="808716" y="721360"/>
                </a:cubicBezTo>
                <a:cubicBezTo>
                  <a:pt x="956036" y="728133"/>
                  <a:pt x="1069489" y="701040"/>
                  <a:pt x="1184636" y="751840"/>
                </a:cubicBezTo>
                <a:cubicBezTo>
                  <a:pt x="1299783" y="802640"/>
                  <a:pt x="1428476" y="939800"/>
                  <a:pt x="1499596" y="1026160"/>
                </a:cubicBezTo>
                <a:cubicBezTo>
                  <a:pt x="1570716" y="1112520"/>
                  <a:pt x="1587649" y="1159933"/>
                  <a:pt x="1611356" y="1270000"/>
                </a:cubicBezTo>
                <a:cubicBezTo>
                  <a:pt x="1635063" y="1380067"/>
                  <a:pt x="1628289" y="1546013"/>
                  <a:pt x="1641836" y="1686560"/>
                </a:cubicBezTo>
                <a:cubicBezTo>
                  <a:pt x="1655383" y="1827107"/>
                  <a:pt x="1667236" y="2016760"/>
                  <a:pt x="1692636" y="2113280"/>
                </a:cubicBezTo>
                <a:cubicBezTo>
                  <a:pt x="1718036" y="2209800"/>
                  <a:pt x="1714649" y="2184400"/>
                  <a:pt x="1794236" y="2265680"/>
                </a:cubicBezTo>
                <a:cubicBezTo>
                  <a:pt x="1873823" y="2346960"/>
                  <a:pt x="2088876" y="2524760"/>
                  <a:pt x="2170156" y="2600960"/>
                </a:cubicBezTo>
                <a:cubicBezTo>
                  <a:pt x="2251436" y="2677160"/>
                  <a:pt x="2263289" y="2667000"/>
                  <a:pt x="2281916" y="2722880"/>
                </a:cubicBezTo>
                <a:cubicBezTo>
                  <a:pt x="2300543" y="2778760"/>
                  <a:pt x="2291229" y="2857500"/>
                  <a:pt x="2281916" y="293624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223406-3EFC-16E2-46D5-682F99562768}"/>
              </a:ext>
            </a:extLst>
          </p:cNvPr>
          <p:cNvSpPr/>
          <p:nvPr/>
        </p:nvSpPr>
        <p:spPr>
          <a:xfrm>
            <a:off x="8415868" y="3317919"/>
            <a:ext cx="77789" cy="793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D6B3BF-094B-3673-BDF7-922E190F7CE0}"/>
              </a:ext>
            </a:extLst>
          </p:cNvPr>
          <p:cNvSpPr/>
          <p:nvPr/>
        </p:nvSpPr>
        <p:spPr>
          <a:xfrm>
            <a:off x="8198402" y="3773412"/>
            <a:ext cx="77789" cy="793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361477-C4B7-494A-1F4F-E30E4BB6F73A}"/>
              </a:ext>
            </a:extLst>
          </p:cNvPr>
          <p:cNvSpPr/>
          <p:nvPr/>
        </p:nvSpPr>
        <p:spPr>
          <a:xfrm>
            <a:off x="9057604" y="3773412"/>
            <a:ext cx="77789" cy="793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F0894D-4D2E-5BFA-D012-04E573DB9A32}"/>
              </a:ext>
            </a:extLst>
          </p:cNvPr>
          <p:cNvSpPr/>
          <p:nvPr/>
        </p:nvSpPr>
        <p:spPr>
          <a:xfrm>
            <a:off x="8861676" y="4475453"/>
            <a:ext cx="77789" cy="793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97611B-74A2-0C50-6BE1-65D88C7F16A1}"/>
              </a:ext>
            </a:extLst>
          </p:cNvPr>
          <p:cNvSpPr/>
          <p:nvPr/>
        </p:nvSpPr>
        <p:spPr>
          <a:xfrm>
            <a:off x="9517982" y="4221960"/>
            <a:ext cx="77789" cy="793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0E48D8-5469-AD5B-2026-ED0F5987983D}"/>
              </a:ext>
            </a:extLst>
          </p:cNvPr>
          <p:cNvSpPr/>
          <p:nvPr/>
        </p:nvSpPr>
        <p:spPr>
          <a:xfrm>
            <a:off x="9658054" y="3727634"/>
            <a:ext cx="77789" cy="793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2C8C0B-E01D-5E24-DF6C-A31C6C00F8DA}"/>
              </a:ext>
            </a:extLst>
          </p:cNvPr>
          <p:cNvSpPr/>
          <p:nvPr/>
        </p:nvSpPr>
        <p:spPr>
          <a:xfrm>
            <a:off x="9440193" y="4957447"/>
            <a:ext cx="77789" cy="793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A41914-DBD1-C1B1-1144-715B9CB932E4}"/>
              </a:ext>
            </a:extLst>
          </p:cNvPr>
          <p:cNvSpPr/>
          <p:nvPr/>
        </p:nvSpPr>
        <p:spPr>
          <a:xfrm>
            <a:off x="10009282" y="4475453"/>
            <a:ext cx="77789" cy="793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DE9098-CED8-13FF-39E8-F362838EF421}"/>
              </a:ext>
            </a:extLst>
          </p:cNvPr>
          <p:cNvSpPr/>
          <p:nvPr/>
        </p:nvSpPr>
        <p:spPr>
          <a:xfrm>
            <a:off x="9744993" y="4824572"/>
            <a:ext cx="77789" cy="793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5A4C86-ED84-58F9-D346-C9A4BC25BBBC}"/>
              </a:ext>
            </a:extLst>
          </p:cNvPr>
          <p:cNvSpPr/>
          <p:nvPr/>
        </p:nvSpPr>
        <p:spPr>
          <a:xfrm>
            <a:off x="9888418" y="5435758"/>
            <a:ext cx="77789" cy="793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3E5365-05E5-3844-7615-DFB5A752A112}"/>
              </a:ext>
            </a:extLst>
          </p:cNvPr>
          <p:cNvSpPr/>
          <p:nvPr/>
        </p:nvSpPr>
        <p:spPr>
          <a:xfrm>
            <a:off x="10431533" y="5161250"/>
            <a:ext cx="77789" cy="793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9DEA4D-E155-ED4D-3C55-86C7F5907999}"/>
              </a:ext>
            </a:extLst>
          </p:cNvPr>
          <p:cNvSpPr/>
          <p:nvPr/>
        </p:nvSpPr>
        <p:spPr>
          <a:xfrm>
            <a:off x="9135393" y="2813962"/>
            <a:ext cx="77789" cy="793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9E6E27-B94D-1474-6A3F-8C7D28E36BB5}"/>
              </a:ext>
            </a:extLst>
          </p:cNvPr>
          <p:cNvSpPr/>
          <p:nvPr/>
        </p:nvSpPr>
        <p:spPr>
          <a:xfrm>
            <a:off x="9564686" y="2319277"/>
            <a:ext cx="77789" cy="793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15DB71-8AC3-E367-2F7B-328B7C3DF1C3}"/>
              </a:ext>
            </a:extLst>
          </p:cNvPr>
          <p:cNvSpPr/>
          <p:nvPr/>
        </p:nvSpPr>
        <p:spPr>
          <a:xfrm>
            <a:off x="9858498" y="2853648"/>
            <a:ext cx="77789" cy="793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1ACD17C-1053-8B9C-513B-483F53F5FC92}"/>
              </a:ext>
            </a:extLst>
          </p:cNvPr>
          <p:cNvSpPr/>
          <p:nvPr/>
        </p:nvSpPr>
        <p:spPr>
          <a:xfrm>
            <a:off x="10433359" y="3057474"/>
            <a:ext cx="77789" cy="793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26151E-A240-52C0-A166-9BC63F9B86AC}"/>
              </a:ext>
            </a:extLst>
          </p:cNvPr>
          <p:cNvSpPr/>
          <p:nvPr/>
        </p:nvSpPr>
        <p:spPr>
          <a:xfrm>
            <a:off x="10620498" y="3429409"/>
            <a:ext cx="77789" cy="793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A83CC17-2F6B-1171-6CC2-981705AA5590}"/>
              </a:ext>
            </a:extLst>
          </p:cNvPr>
          <p:cNvSpPr/>
          <p:nvPr/>
        </p:nvSpPr>
        <p:spPr>
          <a:xfrm>
            <a:off x="10073252" y="3044164"/>
            <a:ext cx="77789" cy="793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AD1B5F0-D063-0824-58F4-F626A7AE7DB6}"/>
              </a:ext>
            </a:extLst>
          </p:cNvPr>
          <p:cNvSpPr/>
          <p:nvPr/>
        </p:nvSpPr>
        <p:spPr>
          <a:xfrm>
            <a:off x="10638910" y="3737017"/>
            <a:ext cx="77789" cy="793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F0C563-E80F-398E-711E-353DE5D0336A}"/>
              </a:ext>
            </a:extLst>
          </p:cNvPr>
          <p:cNvSpPr/>
          <p:nvPr/>
        </p:nvSpPr>
        <p:spPr>
          <a:xfrm>
            <a:off x="11231198" y="3988209"/>
            <a:ext cx="77789" cy="793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D69E816-F2DC-B68D-65B4-1A698140520F}"/>
              </a:ext>
            </a:extLst>
          </p:cNvPr>
          <p:cNvSpPr/>
          <p:nvPr/>
        </p:nvSpPr>
        <p:spPr>
          <a:xfrm>
            <a:off x="10871339" y="4076664"/>
            <a:ext cx="77789" cy="793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B387B8-1856-F84A-F20F-44EE4A4E2CFB}"/>
              </a:ext>
            </a:extLst>
          </p:cNvPr>
          <p:cNvSpPr/>
          <p:nvPr/>
        </p:nvSpPr>
        <p:spPr>
          <a:xfrm>
            <a:off x="11185317" y="4569734"/>
            <a:ext cx="77789" cy="793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0A24B5C-3130-8EE1-5EE6-35A585109F00}"/>
              </a:ext>
            </a:extLst>
          </p:cNvPr>
          <p:cNvSpPr/>
          <p:nvPr/>
        </p:nvSpPr>
        <p:spPr>
          <a:xfrm>
            <a:off x="10659393" y="4337962"/>
            <a:ext cx="77789" cy="793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4A9B2A6-ED25-6863-D618-D2D50D7A0838}"/>
              </a:ext>
            </a:extLst>
          </p:cNvPr>
          <p:cNvSpPr/>
          <p:nvPr/>
        </p:nvSpPr>
        <p:spPr>
          <a:xfrm>
            <a:off x="10811793" y="4490362"/>
            <a:ext cx="77789" cy="793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CE70DCE-4C0F-B097-0894-1F49BE756B36}"/>
              </a:ext>
            </a:extLst>
          </p:cNvPr>
          <p:cNvCxnSpPr/>
          <p:nvPr/>
        </p:nvCxnSpPr>
        <p:spPr>
          <a:xfrm flipH="1">
            <a:off x="9302346" y="2398649"/>
            <a:ext cx="1129187" cy="3935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7F898DF-A690-A440-5611-FC025F8F73A3}"/>
              </a:ext>
            </a:extLst>
          </p:cNvPr>
          <p:cNvSpPr txBox="1"/>
          <p:nvPr/>
        </p:nvSpPr>
        <p:spPr>
          <a:xfrm>
            <a:off x="10269785" y="2081359"/>
            <a:ext cx="1732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Distractor </a:t>
            </a:r>
            <a:r>
              <a:rPr lang="en-US" dirty="0" err="1"/>
              <a:t>X_dist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C69EDBB-E94A-F227-8ECC-EC7C4B9D33A2}"/>
              </a:ext>
            </a:extLst>
          </p:cNvPr>
          <p:cNvSpPr txBox="1"/>
          <p:nvPr/>
        </p:nvSpPr>
        <p:spPr>
          <a:xfrm>
            <a:off x="7620098" y="3143448"/>
            <a:ext cx="774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X_test</a:t>
            </a:r>
            <a:endParaRPr lang="en-US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BDE4F6EF-2E5F-70EB-CF56-B813B831D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2315"/>
          </a:xfrm>
        </p:spPr>
        <p:txBody>
          <a:bodyPr/>
          <a:lstStyle/>
          <a:p>
            <a:r>
              <a:rPr lang="en-US" dirty="0"/>
              <a:t>Manipulating the test sample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2EDFED89-F3C7-286F-0BB7-499F74923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2423"/>
            <a:ext cx="10515600" cy="4351338"/>
          </a:xfrm>
        </p:spPr>
        <p:txBody>
          <a:bodyPr/>
          <a:lstStyle/>
          <a:p>
            <a:r>
              <a:rPr lang="en-US" sz="2800" dirty="0">
                <a:effectLst/>
                <a:latin typeface="NimbusRomNo9L"/>
              </a:rPr>
              <a:t>use a single distractor instead of combining various distractors in one explanation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Empirically, set </a:t>
            </a:r>
            <a:r>
              <a:rPr lang="el-GR" sz="2400" dirty="0">
                <a:effectLst/>
                <a:latin typeface="CMMI10"/>
              </a:rPr>
              <a:t>τ </a:t>
            </a:r>
            <a:r>
              <a:rPr lang="el-GR" sz="2400" dirty="0">
                <a:effectLst/>
                <a:latin typeface="CMR10"/>
              </a:rPr>
              <a:t>= 0</a:t>
            </a:r>
            <a:r>
              <a:rPr lang="el-GR" sz="2400" dirty="0">
                <a:effectLst/>
                <a:latin typeface="CMMI10"/>
              </a:rPr>
              <a:t>.</a:t>
            </a:r>
            <a:r>
              <a:rPr lang="el-GR" sz="2400" dirty="0">
                <a:effectLst/>
                <a:latin typeface="CMR10"/>
              </a:rPr>
              <a:t>95 </a:t>
            </a:r>
            <a:r>
              <a:rPr lang="en-US" sz="2400" dirty="0">
                <a:effectLst/>
                <a:latin typeface="NimbusRomNo9L"/>
              </a:rPr>
              <a:t>and </a:t>
            </a:r>
            <a:r>
              <a:rPr lang="el-GR" sz="2400" dirty="0">
                <a:effectLst/>
                <a:latin typeface="CMMI10"/>
              </a:rPr>
              <a:t>δ </a:t>
            </a:r>
            <a:r>
              <a:rPr lang="el-GR" sz="2400" dirty="0">
                <a:effectLst/>
                <a:latin typeface="CMR10"/>
              </a:rPr>
              <a:t>= 3 </a:t>
            </a:r>
            <a:endParaRPr lang="el-GR" sz="3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2AD7573B-FEED-A5E6-3B3B-70CFC1B73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78140"/>
            <a:ext cx="5014574" cy="499918"/>
          </a:xfrm>
          <a:prstGeom prst="rect">
            <a:avLst/>
          </a:prstGeom>
        </p:spPr>
      </p:pic>
      <p:pic>
        <p:nvPicPr>
          <p:cNvPr id="39" name="Picture 3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D1CC0FF-0878-115B-C0BF-C93EE7706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924141"/>
            <a:ext cx="3272905" cy="42540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62FE8C8-91CC-257C-8093-863AAD2086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495" y="4147017"/>
            <a:ext cx="5861148" cy="54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665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EC3C0-AE02-8B41-9EA3-20D1EDB71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1241"/>
            <a:ext cx="10515600" cy="491572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j-lt"/>
              </a:rPr>
              <a:t>Sequential Greedy algorithm</a:t>
            </a:r>
          </a:p>
          <a:p>
            <a:pPr lvl="1"/>
            <a:r>
              <a:rPr lang="en-US" sz="2000" dirty="0">
                <a:latin typeface="+mj-lt"/>
              </a:rPr>
              <a:t>Replace one variable at a time</a:t>
            </a:r>
          </a:p>
          <a:p>
            <a:pPr lvl="1"/>
            <a:r>
              <a:rPr lang="en-US" sz="2000" dirty="0">
                <a:latin typeface="+mj-lt"/>
              </a:rPr>
              <a:t>Keep the one that maximizes the class probability</a:t>
            </a:r>
          </a:p>
          <a:p>
            <a:pPr lvl="1"/>
            <a:r>
              <a:rPr lang="en-US" sz="2000" dirty="0">
                <a:latin typeface="+mj-lt"/>
              </a:rPr>
              <a:t>Repeat that until desired class probability is reached</a:t>
            </a:r>
          </a:p>
          <a:p>
            <a:r>
              <a:rPr lang="en-US" sz="2400" dirty="0">
                <a:latin typeface="+mj-lt"/>
              </a:rPr>
              <a:t>Random Hill Start</a:t>
            </a:r>
          </a:p>
          <a:p>
            <a:pPr lvl="1"/>
            <a:r>
              <a:rPr lang="en-US" sz="2000" dirty="0">
                <a:latin typeface="+mj-lt"/>
              </a:rPr>
              <a:t>Start with a random initialization for </a:t>
            </a:r>
            <a:r>
              <a:rPr lang="en-US" sz="2000" i="1" dirty="0">
                <a:latin typeface="+mj-lt"/>
              </a:rPr>
              <a:t>A </a:t>
            </a:r>
          </a:p>
          <a:p>
            <a:pPr lvl="1"/>
            <a:r>
              <a:rPr lang="en-US" sz="2000" dirty="0">
                <a:latin typeface="+mj-lt"/>
              </a:rPr>
              <a:t>Look for random neighbors and evaluate</a:t>
            </a:r>
            <a:r>
              <a:rPr lang="en-US" sz="2000" i="1" dirty="0">
                <a:latin typeface="+mj-lt"/>
              </a:rPr>
              <a:t> L</a:t>
            </a:r>
          </a:p>
          <a:p>
            <a:pPr lvl="1"/>
            <a:r>
              <a:rPr lang="en-US" sz="2000" dirty="0">
                <a:latin typeface="+mj-lt"/>
              </a:rPr>
              <a:t>Repeat until a better neighbor is found</a:t>
            </a:r>
          </a:p>
          <a:p>
            <a:pPr lvl="1"/>
            <a:r>
              <a:rPr lang="en-US" sz="2000" dirty="0">
                <a:latin typeface="+mj-lt"/>
              </a:rPr>
              <a:t>Start with a new </a:t>
            </a:r>
            <a:r>
              <a:rPr lang="en-US" sz="2000" i="1" dirty="0">
                <a:latin typeface="+mj-lt"/>
              </a:rPr>
              <a:t>A</a:t>
            </a:r>
          </a:p>
          <a:p>
            <a:pPr lvl="1"/>
            <a:endParaRPr lang="en-US" sz="2000" i="1" dirty="0">
              <a:latin typeface="+mj-lt"/>
            </a:endParaRPr>
          </a:p>
          <a:p>
            <a:pPr lvl="1"/>
            <a:endParaRPr lang="en-US" sz="2000" i="1" dirty="0">
              <a:latin typeface="+mj-lt"/>
            </a:endParaRPr>
          </a:p>
          <a:p>
            <a:endParaRPr lang="en-US" sz="1200" dirty="0">
              <a:latin typeface="+mj-lt"/>
            </a:endParaRPr>
          </a:p>
          <a:p>
            <a:pPr lvl="1"/>
            <a:endParaRPr lang="en-US" sz="2000" dirty="0">
              <a:latin typeface="+mj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D8D144C-F0E2-240B-039F-D8985D361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2315"/>
          </a:xfrm>
        </p:spPr>
        <p:txBody>
          <a:bodyPr/>
          <a:lstStyle/>
          <a:p>
            <a:r>
              <a:rPr lang="en-US" dirty="0"/>
              <a:t>Manipulating the test sample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64608A24-6BCB-F8FF-0DE3-9F5233820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150" y="0"/>
            <a:ext cx="3273670" cy="113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715D30A5-C7A6-7D32-667F-1BD731EDE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367" y="988778"/>
            <a:ext cx="3367453" cy="113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C625A105-CCA8-36ED-490E-CB1BB2D87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367" y="1977556"/>
            <a:ext cx="3367453" cy="95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>
            <a:extLst>
              <a:ext uri="{FF2B5EF4-FFF2-40B4-BE49-F238E27FC236}">
                <a16:creationId xmlns:a16="http://schemas.microsoft.com/office/drawing/2014/main" id="{F8C5A2AE-C5D3-65FB-3BBF-436539795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367" y="2791915"/>
            <a:ext cx="3367453" cy="113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black and white text with black text&#10;&#10;Description automatically generated">
            <a:extLst>
              <a:ext uri="{FF2B5EF4-FFF2-40B4-BE49-F238E27FC236}">
                <a16:creationId xmlns:a16="http://schemas.microsoft.com/office/drawing/2014/main" id="{CD96FB42-63DE-AA44-CEA0-5E57AB7BA2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6558" y="3971440"/>
            <a:ext cx="2822868" cy="2699912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89F71E6-6720-B246-86ED-D17F69F941C5}"/>
              </a:ext>
            </a:extLst>
          </p:cNvPr>
          <p:cNvCxnSpPr>
            <a:cxnSpLocks/>
          </p:cNvCxnSpPr>
          <p:nvPr/>
        </p:nvCxnSpPr>
        <p:spPr>
          <a:xfrm flipH="1" flipV="1">
            <a:off x="5864772" y="4288221"/>
            <a:ext cx="1408387" cy="80929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726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EC3C0-AE02-8B41-9EA3-20D1EDB71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1241"/>
            <a:ext cx="10515600" cy="4915722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Faithfulness to the original model: </a:t>
            </a:r>
            <a:r>
              <a:rPr lang="en-US" sz="1800" dirty="0">
                <a:effectLst/>
                <a:latin typeface="+mj-lt"/>
              </a:rPr>
              <a:t>An explanation is faithful to the classifier if it reflects the actual reasoning process of the model. We explain a simple model with a known reasoning process and report the precision and recall of our explanations. </a:t>
            </a:r>
            <a:endParaRPr lang="en-US" sz="1800" dirty="0">
              <a:latin typeface="+mj-lt"/>
            </a:endParaRPr>
          </a:p>
          <a:p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Comprehensibility by humans: </a:t>
            </a:r>
            <a:r>
              <a:rPr lang="en-US" sz="1800" dirty="0">
                <a:effectLst/>
                <a:latin typeface="+mj-lt"/>
              </a:rPr>
              <a:t>Understanding an explanation should not require specialized knowledge about ML. A recent survey states that humans prefer only 1 or 2 causes instead of an explanation that covers the actual and full list of causes </a:t>
            </a:r>
            <a:endParaRPr lang="en-US" sz="1800" dirty="0">
              <a:latin typeface="+mj-lt"/>
            </a:endParaRPr>
          </a:p>
          <a:p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Robustness to changes in the sample: </a:t>
            </a:r>
            <a:r>
              <a:rPr lang="en-US" sz="1800" dirty="0">
                <a:effectLst/>
                <a:latin typeface="+mj-lt"/>
              </a:rPr>
              <a:t>A good explanation would not only explain the given sample, but provide similar explanations for similar samples. </a:t>
            </a:r>
          </a:p>
          <a:p>
            <a:endParaRPr lang="en-US" sz="1800" dirty="0">
              <a:latin typeface="+mj-lt"/>
            </a:endParaRPr>
          </a:p>
          <a:p>
            <a:endParaRPr lang="en-US" sz="1800" dirty="0">
              <a:effectLst/>
              <a:latin typeface="+mj-lt"/>
            </a:endParaRPr>
          </a:p>
          <a:p>
            <a:endParaRPr lang="en-US" sz="1800" dirty="0">
              <a:effectLst/>
              <a:latin typeface="+mj-lt"/>
            </a:endParaRPr>
          </a:p>
          <a:p>
            <a:endParaRPr lang="en-US" sz="1800" dirty="0">
              <a:latin typeface="+mj-lt"/>
            </a:endParaRPr>
          </a:p>
          <a:p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</a:rPr>
              <a:t>Generalizability of explanations: </a:t>
            </a:r>
            <a:r>
              <a:rPr lang="en-US" sz="1800" dirty="0">
                <a:effectLst/>
                <a:latin typeface="+mj-lt"/>
              </a:rPr>
              <a:t>Each explanation should be generalizable to similar samples, i.e., the lessons learned from one explanation should apply to other predictions of the classifier; otherwise, humans using the explanations would not be able to gain an intuitive understanding of the model. </a:t>
            </a:r>
            <a:endParaRPr lang="en-US" sz="1800" i="1" dirty="0">
              <a:latin typeface="+mj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D8D144C-F0E2-240B-039F-D8985D361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2315"/>
          </a:xfrm>
        </p:spPr>
        <p:txBody>
          <a:bodyPr/>
          <a:lstStyle/>
          <a:p>
            <a:r>
              <a:rPr lang="en-US" dirty="0"/>
              <a:t>Evaluation Metric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06DD66F-687C-4D87-0ABE-1A1ED9914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50" y="3719102"/>
            <a:ext cx="50927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40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5BC237-2945-8935-9909-A4994FC8DE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61241"/>
                <a:ext cx="10515600" cy="491572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>
                    <a:latin typeface="+mj-lt"/>
                  </a:rPr>
                  <a:t>Desired characteristics:</a:t>
                </a:r>
              </a:p>
              <a:p>
                <a:r>
                  <a:rPr lang="en-US" sz="2000" dirty="0">
                    <a:latin typeface="+mj-lt"/>
                  </a:rPr>
                  <a:t>﻿</a:t>
                </a:r>
                <a:r>
                  <a:rPr lang="en-US" sz="2000" b="1" dirty="0">
                    <a:solidFill>
                      <a:schemeClr val="accent5">
                        <a:lumMod val="75000"/>
                      </a:schemeClr>
                    </a:solidFill>
                    <a:latin typeface="+mj-lt"/>
                  </a:rPr>
                  <a:t>Closeness: </a:t>
                </a:r>
                <a:r>
                  <a:rPr lang="en-US" sz="2000" dirty="0">
                    <a:latin typeface="+mj-lt"/>
                  </a:rPr>
                  <a:t>The explainer M should generate counterfactual 𝑥′ that are close to the original time series query 𝑥. </a:t>
                </a:r>
              </a:p>
              <a:p>
                <a:r>
                  <a:rPr lang="en-US" sz="2000" dirty="0">
                    <a:latin typeface="+mj-lt"/>
                  </a:rPr>
                  <a:t>﻿</a:t>
                </a:r>
                <a:r>
                  <a:rPr lang="en-US" sz="2000" b="1" dirty="0">
                    <a:solidFill>
                      <a:schemeClr val="accent5">
                        <a:lumMod val="75000"/>
                      </a:schemeClr>
                    </a:solidFill>
                    <a:latin typeface="+mj-lt"/>
                  </a:rPr>
                  <a:t>Sparsity:</a:t>
                </a:r>
                <a:r>
                  <a:rPr lang="en-US" sz="2000" dirty="0">
                    <a:latin typeface="+mj-lt"/>
                  </a:rPr>
                  <a:t> The time series perturbations made to 𝑥 should be minimal.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+mj-lt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+mj-lt"/>
                          </a:rPr>
                          <m:t>𝐿</m:t>
                        </m:r>
                      </m:e>
                      <m:sub>
                        <m:r>
                          <a:rPr lang="en-US" sz="2000" b="0" i="1" dirty="0" smtClean="0">
                            <a:latin typeface="+mj-lt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latin typeface="+mj-lt"/>
                  </a:rPr>
                  <a:t> norm measure has been used to count the number of features that change between the query instance 𝑥 and the counterfactual candidate 𝑥′</a:t>
                </a:r>
              </a:p>
              <a:p>
                <a:r>
                  <a:rPr lang="en-US" sz="2000" dirty="0">
                    <a:latin typeface="+mj-lt"/>
                  </a:rPr>
                  <a:t>﻿</a:t>
                </a:r>
                <a:r>
                  <a:rPr lang="en-US" sz="2000" b="1" dirty="0">
                    <a:solidFill>
                      <a:schemeClr val="accent5">
                        <a:lumMod val="75000"/>
                      </a:schemeClr>
                    </a:solidFill>
                    <a:latin typeface="+mj-lt"/>
                  </a:rPr>
                  <a:t>Interpretability:</a:t>
                </a:r>
                <a:r>
                  <a:rPr lang="en-US" sz="2000" dirty="0">
                    <a:latin typeface="+mj-lt"/>
                  </a:rPr>
                  <a:t> M should produce counterfactuals that follow the training data manifold.</a:t>
                </a:r>
              </a:p>
              <a:p>
                <a:r>
                  <a:rPr lang="en-US" sz="2000" dirty="0">
                    <a:latin typeface="+mj-lt"/>
                  </a:rPr>
                  <a:t>﻿</a:t>
                </a:r>
                <a:r>
                  <a:rPr lang="en-US" sz="2000" b="1" dirty="0">
                    <a:solidFill>
                      <a:schemeClr val="accent5">
                        <a:lumMod val="75000"/>
                      </a:schemeClr>
                    </a:solidFill>
                    <a:latin typeface="+mj-lt"/>
                  </a:rPr>
                  <a:t>Contiguity:</a:t>
                </a:r>
                <a:r>
                  <a:rPr lang="en-US" sz="2000" dirty="0">
                    <a:latin typeface="+mj-lt"/>
                  </a:rPr>
                  <a:t> ﻿ Contiguous perturbations signify time series changes that are semantically meaningful.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5BC237-2945-8935-9909-A4994FC8DE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61241"/>
                <a:ext cx="10515600" cy="4915722"/>
              </a:xfrm>
              <a:blipFill>
                <a:blip r:embed="rId2"/>
                <a:stretch>
                  <a:fillRect l="-724" t="-1546" r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6D456DFC-4DBD-14C7-5068-5D3B2DA68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2315"/>
          </a:xfrm>
        </p:spPr>
        <p:txBody>
          <a:bodyPr/>
          <a:lstStyle/>
          <a:p>
            <a:r>
              <a:rPr lang="en-US" dirty="0"/>
              <a:t>Multivariate timeseries (paper 2)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543A10-41EF-74BF-9749-217E30F50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965" y="4085177"/>
            <a:ext cx="6388538" cy="262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529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734</Words>
  <Application>Microsoft Macintosh PowerPoint</Application>
  <PresentationFormat>Widescreen</PresentationFormat>
  <Paragraphs>109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CMMI10</vt:lpstr>
      <vt:lpstr>CMR10</vt:lpstr>
      <vt:lpstr>NimbusRomNo9L</vt:lpstr>
      <vt:lpstr>Office Theme</vt:lpstr>
      <vt:lpstr>Counterfactual Explanations for Multivariate Time Series   ﻿On the Mining of Time Series Data Counterfactual Explanations using Barycenters</vt:lpstr>
      <vt:lpstr>Counterfactual Explanation</vt:lpstr>
      <vt:lpstr>Counterfactual Explanation for timeseries</vt:lpstr>
      <vt:lpstr>Counterfactual Explanation for timeseries</vt:lpstr>
      <vt:lpstr>Finding the minimally distant sample</vt:lpstr>
      <vt:lpstr>Manipulating the test sample</vt:lpstr>
      <vt:lpstr>Manipulating the test sample</vt:lpstr>
      <vt:lpstr>Evaluation Metric</vt:lpstr>
      <vt:lpstr>Multivariate timeseries (paper 2)</vt:lpstr>
      <vt:lpstr>Objective function</vt:lpstr>
      <vt:lpstr>Optimization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Counterfactual Explanations for Multivariate Time Series   ﻿On the Mining of Time Series Data Counterfactual Explanations using Barycenters</dc:title>
  <dc:creator>Asiful Arefeen (Student)</dc:creator>
  <cp:lastModifiedBy>Asiful Arefeen (Student)</cp:lastModifiedBy>
  <cp:revision>3</cp:revision>
  <dcterms:created xsi:type="dcterms:W3CDTF">2023-10-05T03:38:56Z</dcterms:created>
  <dcterms:modified xsi:type="dcterms:W3CDTF">2023-10-05T19:59:53Z</dcterms:modified>
</cp:coreProperties>
</file>