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117" d="100"/>
          <a:sy n="117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37F2-33F6-8080-7083-61E6833E0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C6327-EF66-BB8E-BEAF-4260D1D5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D7DA-599E-2E3D-3893-B9B6B742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8C305-0BBF-E98B-9799-7A8C7CE0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CE15D-4C58-6C29-F20C-1857E86D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9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0478-65C9-F674-4999-9BCFD835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66C44-4E39-A1F0-A2F0-8CAD20505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B4AB1-7F18-2182-3E13-A46BE32E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0E6C7-B002-C9E1-9224-C098B948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FC1D-C943-A071-8666-4CD83E24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07EF4-02D6-B59D-2424-3F7E16A4B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AF7BC-03B1-AA6B-77F8-01D81FF8C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0E31A-A400-66C8-7206-E287F748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7F9E4-3971-1A0C-49DD-70BE825A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AE3C8-26DF-2543-0E72-012A7D38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A6D3-7515-DC52-B82A-05FD3B75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5CEC-C0CB-6939-782D-33FCA770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EA72B-5920-EFFD-AFC0-9E184314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5CF4-1ED1-A81D-9A05-B5232C74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DD5EF-3141-3DC3-7031-8E2D4086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BA5D-DE55-D53F-EBCF-B4F9D0AD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1E998-F560-0A6B-A309-5C21AA2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B79BD-944C-714A-E989-E4EF05FC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C14B1-E4DE-0592-578A-1E9188EC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8D49-173D-7AE1-D566-9F24E7F3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4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CF13-B949-632E-8733-06521A2A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2D3-A543-C130-1D37-F68AB1473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DE781-4CC0-FE0E-D833-EFD01324A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C7CB-481E-E03E-84DB-661EA60B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41C0A-CC5F-A06E-1F13-AAAE9EF6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FD1C8-DD16-B077-4B8C-15BDC320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F5BE-DDAE-00E5-74A6-89782124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D3FB7-2A67-E8DA-110D-6F1E765B1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A9021-83E1-776A-67ED-51AC788B6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F7764-092B-4531-0FF5-AF601A930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9B915-B0F3-A6F0-054E-E25997EC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7BB37-82BF-6AB0-8ED4-81250EC7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2040E-842A-8220-C859-C3958E17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331AEB-C639-E49D-F3B9-37F568BF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C80B-7F2A-CCF8-7893-1994C109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FF6C9-1088-6F3C-3CE4-C464C70D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BB7BB-5B52-10B3-06C6-5E887A5B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50CBC-5D1E-E0B2-D90C-8C1E77F3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0212C-9E8F-C763-9433-6158BCB2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83971-F074-9259-2C56-E1F42BA6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FFE14-B2AD-F6FB-2229-5242CBDE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1215B-D7C7-23E4-3E14-2BC44B03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3A4E-D3C8-AD12-338E-D5077269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281A6-DB68-D53E-DCAD-CA07D7034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0DA0A-D00D-67D6-997D-F17E1E3B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4BDE-B9EB-BDBF-E468-C1DDD51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39D86-0DCC-F7F8-3295-9A6A9C92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5E15-39DA-C446-4D1A-F0940870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93EEB-4B02-91A6-4C07-C1DA20A49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45D41-4892-1A5B-AA53-B6C510DEA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50E40-B4C4-6715-868E-FEFE09C9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254CF-72B4-BECD-8B08-175F4246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F87CA-6236-98D0-EC60-16D4CA79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8003A-3CB7-E8B9-F50F-D82068ED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76921-8E59-7630-74E4-5BE36E12F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4F739-EF6A-9DD0-3470-05B06C376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69272-B4D5-D44B-BB7A-CBA83953F26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6599-6626-B9DC-D4D4-4407AB420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B003-B5CE-65F8-7973-5BA039F56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D2036-A617-354B-B8C0-96777173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8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4ADD-EFFA-4BFB-C96F-77593898E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﻿</a:t>
            </a:r>
            <a:r>
              <a:rPr lang="en-US" dirty="0" err="1">
                <a:solidFill>
                  <a:srgbClr val="FF0000"/>
                </a:solidFill>
              </a:rPr>
              <a:t>CountER</a:t>
            </a:r>
            <a:r>
              <a:rPr lang="en-US" dirty="0" err="1"/>
              <a:t>factual</a:t>
            </a:r>
            <a:r>
              <a:rPr lang="en-US" dirty="0"/>
              <a:t> Explainable Recommendation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4B94F-404A-E8F0-8A35-43B9C5EE5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﻿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ACM International Conference on Information and Knowledge Management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(CIKM ’21)</a:t>
            </a:r>
          </a:p>
        </p:txBody>
      </p:sp>
    </p:spTree>
    <p:extLst>
      <p:ext uri="{BB962C8B-B14F-4D97-AF65-F5344CB8AC3E}">
        <p14:creationId xmlns:p14="http://schemas.microsoft.com/office/powerpoint/2010/main" val="277534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3545-4657-70C3-23A4-1B1D7739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2"/>
            <a:ext cx="10515600" cy="5153931"/>
          </a:xfrm>
        </p:spPr>
        <p:txBody>
          <a:bodyPr/>
          <a:lstStyle/>
          <a:p>
            <a:r>
              <a:rPr lang="en-US" b="1" dirty="0"/>
              <a:t>Yelp</a:t>
            </a:r>
          </a:p>
          <a:p>
            <a:pPr lvl="1"/>
            <a:r>
              <a:rPr lang="en-US" dirty="0"/>
              <a:t>﻿contains users’ reviews on various kinds of businesses such as restaurants, dentists, salons </a:t>
            </a:r>
          </a:p>
          <a:p>
            <a:pPr lvl="1"/>
            <a:endParaRPr lang="en-US" dirty="0"/>
          </a:p>
          <a:p>
            <a:r>
              <a:rPr lang="en-US" b="1" dirty="0"/>
              <a:t>﻿Amazon dataset</a:t>
            </a:r>
          </a:p>
          <a:p>
            <a:pPr lvl="1"/>
            <a:r>
              <a:rPr lang="en-US" b="1" dirty="0"/>
              <a:t>﻿</a:t>
            </a:r>
            <a:r>
              <a:rPr lang="en-US" dirty="0"/>
              <a:t>contains user reviews on products in Amazon e-commerce system</a:t>
            </a:r>
          </a:p>
          <a:p>
            <a:pPr lvl="1"/>
            <a:r>
              <a:rPr lang="en-US" dirty="0"/>
              <a:t>﻿contains 29 sub-datasets corresponding to 29 product categories</a:t>
            </a:r>
          </a:p>
          <a:p>
            <a:pPr lvl="1"/>
            <a:r>
              <a:rPr lang="en-US" dirty="0"/>
              <a:t>﻿Electronic, Cell Phones and Accessories, Kindle Store and CDs and Vinyl</a:t>
            </a:r>
          </a:p>
        </p:txBody>
      </p:sp>
      <p:pic>
        <p:nvPicPr>
          <p:cNvPr id="7" name="Picture 6" descr="A table with numbers and a hashtag&#10;&#10;Description automatically generated">
            <a:extLst>
              <a:ext uri="{FF2B5EF4-FFF2-40B4-BE49-F238E27FC236}">
                <a16:creationId xmlns:a16="http://schemas.microsoft.com/office/drawing/2014/main" id="{A7C1BDE6-B13A-8535-ED5F-F2C63AEB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107" y="4734920"/>
            <a:ext cx="4671786" cy="19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7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DA686-1405-5E3C-EFC7-28FCBCF3910C}"/>
              </a:ext>
            </a:extLst>
          </p:cNvPr>
          <p:cNvSpPr txBox="1"/>
          <p:nvPr/>
        </p:nvSpPr>
        <p:spPr>
          <a:xfrm>
            <a:off x="838198" y="1124283"/>
            <a:ext cx="3614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﻿User-oriented evaluation 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7F1F207-047E-23A2-9C1B-2AC33DBBA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1" y="1482575"/>
            <a:ext cx="5573487" cy="8885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439A35-35A1-029B-E524-F4687DFDBC13}"/>
              </a:ext>
            </a:extLst>
          </p:cNvPr>
          <p:cNvSpPr txBox="1"/>
          <p:nvPr/>
        </p:nvSpPr>
        <p:spPr>
          <a:xfrm>
            <a:off x="8627640" y="2493353"/>
            <a:ext cx="103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 score</a:t>
            </a:r>
          </a:p>
        </p:txBody>
      </p:sp>
    </p:spTree>
    <p:extLst>
      <p:ext uri="{BB962C8B-B14F-4D97-AF65-F5344CB8AC3E}">
        <p14:creationId xmlns:p14="http://schemas.microsoft.com/office/powerpoint/2010/main" val="333709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645A1-92AB-B3F1-2900-EF0F43C194DF}"/>
              </a:ext>
            </a:extLst>
          </p:cNvPr>
          <p:cNvSpPr txBox="1"/>
          <p:nvPr/>
        </p:nvSpPr>
        <p:spPr>
          <a:xfrm>
            <a:off x="832046" y="1658741"/>
            <a:ext cx="8638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﻿Probability of Necessity (PN): </a:t>
            </a:r>
            <a:r>
              <a:rPr lang="en-US" dirty="0"/>
              <a:t>To what extent, a condition is necessary?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3FE8A-2C01-EF68-F9B7-450BFBAF594A}"/>
              </a:ext>
            </a:extLst>
          </p:cNvPr>
          <p:cNvSpPr txBox="1"/>
          <p:nvPr/>
        </p:nvSpPr>
        <p:spPr>
          <a:xfrm>
            <a:off x="838200" y="1175658"/>
            <a:ext cx="3614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Model oriented 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EE502-D6F2-2DE2-2F22-E1CED172E461}"/>
              </a:ext>
            </a:extLst>
          </p:cNvPr>
          <p:cNvSpPr txBox="1"/>
          <p:nvPr/>
        </p:nvSpPr>
        <p:spPr>
          <a:xfrm>
            <a:off x="1158618" y="2111047"/>
            <a:ext cx="9825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﻿if in a counterfactual world, the aspects in A</a:t>
            </a:r>
            <a:r>
              <a:rPr lang="en-US" baseline="-25000" dirty="0"/>
              <a:t>𝑖 𝑗</a:t>
            </a:r>
            <a:r>
              <a:rPr lang="en-US" dirty="0"/>
              <a:t> did not exist in the system, then what is the probability that item 𝑣</a:t>
            </a:r>
            <a:r>
              <a:rPr lang="en-US" baseline="-25000" dirty="0"/>
              <a:t>𝑗</a:t>
            </a:r>
            <a:r>
              <a:rPr lang="en-US" dirty="0"/>
              <a:t> would not be recommended for user 𝑢</a:t>
            </a:r>
            <a:r>
              <a:rPr lang="en-US" baseline="-25000" dirty="0"/>
              <a:t>𝑖</a:t>
            </a:r>
            <a:r>
              <a:rPr lang="en-US" dirty="0"/>
              <a:t>?</a:t>
            </a:r>
          </a:p>
        </p:txBody>
      </p:sp>
      <p:pic>
        <p:nvPicPr>
          <p:cNvPr id="9" name="Picture 8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6E2DC989-A020-0D4E-97CE-26117F22E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7"/>
          <a:stretch/>
        </p:blipFill>
        <p:spPr>
          <a:xfrm>
            <a:off x="2541814" y="2794744"/>
            <a:ext cx="7108371" cy="842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E32E32-B0B7-8768-E621-61310B6D20F0}"/>
              </a:ext>
            </a:extLst>
          </p:cNvPr>
          <p:cNvSpPr txBox="1"/>
          <p:nvPr/>
        </p:nvSpPr>
        <p:spPr>
          <a:xfrm>
            <a:off x="832046" y="4135142"/>
            <a:ext cx="8997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</a:t>
            </a:r>
            <a:r>
              <a:rPr lang="en-US" dirty="0">
                <a:solidFill>
                  <a:srgbClr val="0070C0"/>
                </a:solidFill>
              </a:rPr>
              <a:t>Probability of Sufficiency (PS):</a:t>
            </a:r>
            <a:r>
              <a:rPr lang="en-US" dirty="0"/>
              <a:t> To what extent a condition is sufficient?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0238DB-15F1-A664-6767-3C4A83734C24}"/>
              </a:ext>
            </a:extLst>
          </p:cNvPr>
          <p:cNvSpPr txBox="1"/>
          <p:nvPr/>
        </p:nvSpPr>
        <p:spPr>
          <a:xfrm>
            <a:off x="1158617" y="4641894"/>
            <a:ext cx="8997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﻿if in a counterfactual world, the aspects in A</a:t>
            </a:r>
            <a:r>
              <a:rPr lang="en-US" baseline="-25000" dirty="0"/>
              <a:t>𝑖 𝑗  </a:t>
            </a:r>
            <a:r>
              <a:rPr lang="en-US" dirty="0"/>
              <a:t>were the only aspects existed in the system, then what is the probability that item 𝑣</a:t>
            </a:r>
            <a:r>
              <a:rPr lang="en-US" baseline="-25000" dirty="0"/>
              <a:t>𝑗</a:t>
            </a:r>
            <a:r>
              <a:rPr lang="en-US" dirty="0"/>
              <a:t> would still be recommended for user 𝑢</a:t>
            </a:r>
            <a:r>
              <a:rPr lang="en-US" baseline="-25000" dirty="0"/>
              <a:t>𝑖</a:t>
            </a:r>
            <a:r>
              <a:rPr lang="en-US" dirty="0"/>
              <a:t>.</a:t>
            </a:r>
          </a:p>
        </p:txBody>
      </p:sp>
      <p:pic>
        <p:nvPicPr>
          <p:cNvPr id="16" name="Picture 15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10A93983-8E78-5322-C0BC-9A49C75BF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0"/>
          <a:stretch/>
        </p:blipFill>
        <p:spPr>
          <a:xfrm>
            <a:off x="2541814" y="5522206"/>
            <a:ext cx="7108371" cy="932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503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F980FB02-6D38-273B-4277-117E0A7A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1281522"/>
            <a:ext cx="11364685" cy="49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4" name="Picture 3" descr="A table with numbers and text&#10;&#10;Description automatically generated">
            <a:extLst>
              <a:ext uri="{FF2B5EF4-FFF2-40B4-BE49-F238E27FC236}">
                <a16:creationId xmlns:a16="http://schemas.microsoft.com/office/drawing/2014/main" id="{8B0DD807-3170-5839-3323-3EAEB862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" y="1175658"/>
            <a:ext cx="12107037" cy="49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8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5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25055FD8-81B2-43E3-9EF5-29C0699B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3" y="1320407"/>
            <a:ext cx="10657113" cy="2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Counterfactual Explanation</a:t>
            </a:r>
          </a:p>
        </p:txBody>
      </p:sp>
      <p:pic>
        <p:nvPicPr>
          <p:cNvPr id="4" name="Picture 2" descr="Crash Course in Causality: Diverse Counterfactual Explanations (DiCE) | by  Saketh Ram Gangam | AI Skunks | Medium">
            <a:extLst>
              <a:ext uri="{FF2B5EF4-FFF2-40B4-BE49-F238E27FC236}">
                <a16:creationId xmlns:a16="http://schemas.microsoft.com/office/drawing/2014/main" id="{E562C431-A231-9319-C928-F9DEAD1D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21" y="1175658"/>
            <a:ext cx="9617757" cy="54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3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46C-4ED9-61F0-20A4-26ED6D2B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2"/>
            <a:ext cx="10515600" cy="5153931"/>
          </a:xfrm>
        </p:spPr>
        <p:txBody>
          <a:bodyPr/>
          <a:lstStyle/>
          <a:p>
            <a:r>
              <a:rPr lang="en-US" dirty="0" err="1"/>
              <a:t>DiCE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Adversarial Counterfactual Visual Explanations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CounterNet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DDC0E-FC66-B5C2-081B-246BD375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3274179"/>
            <a:ext cx="5499100" cy="787400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F6D9104-A39B-7B8F-88D2-DF985EFF4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120" y="1044203"/>
            <a:ext cx="6154965" cy="137348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EDE0486-2D22-D730-7B9A-B16E9B0C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4091929"/>
            <a:ext cx="4871357" cy="25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0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46C-4ED9-61F0-20A4-26ED6D2B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2"/>
            <a:ext cx="10515600" cy="5153931"/>
          </a:xfrm>
        </p:spPr>
        <p:txBody>
          <a:bodyPr/>
          <a:lstStyle/>
          <a:p>
            <a:r>
              <a:rPr lang="en-US" dirty="0"/>
              <a:t>Generating Interpretable Counterfactual Explanations By Implicit </a:t>
            </a:r>
            <a:r>
              <a:rPr lang="en-US" dirty="0" err="1"/>
              <a:t>Minimisation</a:t>
            </a:r>
            <a:r>
              <a:rPr lang="en-US" dirty="0"/>
              <a:t> of Epistemic and Aleatoric Uncertainties</a:t>
            </a:r>
          </a:p>
        </p:txBody>
      </p:sp>
      <p:pic>
        <p:nvPicPr>
          <p:cNvPr id="6" name="Picture 5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DE895280-E294-5818-569A-D3CC75ED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02114"/>
            <a:ext cx="7772400" cy="36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What’s new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46C-4ED9-61F0-20A4-26ED6D2B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2"/>
            <a:ext cx="10515600" cy="5153931"/>
          </a:xfrm>
        </p:spPr>
        <p:txBody>
          <a:bodyPr/>
          <a:lstStyle/>
          <a:p>
            <a:r>
              <a:rPr lang="en-US" b="1" dirty="0" err="1"/>
              <a:t>CountER</a:t>
            </a:r>
            <a:endParaRPr lang="en-US" b="1" dirty="0"/>
          </a:p>
          <a:p>
            <a:pPr lvl="1"/>
            <a:r>
              <a:rPr lang="en-US" dirty="0"/>
              <a:t>Existing counterfactual techniques are </a:t>
            </a:r>
            <a:r>
              <a:rPr lang="en-US" b="1" dirty="0">
                <a:solidFill>
                  <a:srgbClr val="0070C0"/>
                </a:solidFill>
              </a:rPr>
              <a:t>not model agnostic</a:t>
            </a:r>
          </a:p>
          <a:p>
            <a:pPr lvl="1"/>
            <a:r>
              <a:rPr lang="en-US" dirty="0"/>
              <a:t>They do not consider the </a:t>
            </a:r>
            <a:r>
              <a:rPr lang="en-US" b="1" dirty="0">
                <a:solidFill>
                  <a:srgbClr val="0070C0"/>
                </a:solidFill>
              </a:rPr>
              <a:t>explanation complexity</a:t>
            </a:r>
          </a:p>
          <a:p>
            <a:pPr lvl="1"/>
            <a:r>
              <a:rPr lang="en-US" dirty="0"/>
              <a:t>Most models identify </a:t>
            </a:r>
            <a:r>
              <a:rPr lang="en-US" b="1" dirty="0">
                <a:solidFill>
                  <a:srgbClr val="0070C0"/>
                </a:solidFill>
              </a:rPr>
              <a:t>one feature and change </a:t>
            </a:r>
            <a:r>
              <a:rPr lang="en-US" dirty="0"/>
              <a:t>the predicted class using that</a:t>
            </a:r>
          </a:p>
          <a:p>
            <a:pPr lvl="1"/>
            <a:r>
              <a:rPr lang="en-US" dirty="0"/>
              <a:t>They do not consider </a:t>
            </a:r>
            <a:r>
              <a:rPr lang="en-US" b="1" dirty="0">
                <a:solidFill>
                  <a:srgbClr val="0070C0"/>
                </a:solidFill>
              </a:rPr>
              <a:t>explanation strength</a:t>
            </a:r>
          </a:p>
          <a:p>
            <a:pPr lvl="1"/>
            <a:r>
              <a:rPr lang="en-US" dirty="0"/>
              <a:t>Their </a:t>
            </a:r>
            <a:r>
              <a:rPr lang="en-US" b="1" dirty="0">
                <a:solidFill>
                  <a:srgbClr val="0070C0"/>
                </a:solidFill>
              </a:rPr>
              <a:t>evaluation</a:t>
            </a:r>
            <a:r>
              <a:rPr lang="en-US" dirty="0"/>
              <a:t> of the CFs are not profound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2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Overview of Counter</a:t>
            </a:r>
          </a:p>
        </p:txBody>
      </p:sp>
      <p:pic>
        <p:nvPicPr>
          <p:cNvPr id="5" name="Picture 4" descr="A diagram of a cell phone price&#10;&#10;Description automatically generated">
            <a:extLst>
              <a:ext uri="{FF2B5EF4-FFF2-40B4-BE49-F238E27FC236}">
                <a16:creationId xmlns:a16="http://schemas.microsoft.com/office/drawing/2014/main" id="{2761096E-ED47-2ECF-CE0E-82E9DD4E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57" y="3257289"/>
            <a:ext cx="6320971" cy="2261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BF745-D2CD-2643-68D2-ECA70856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63" y="5682342"/>
            <a:ext cx="5099957" cy="55705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8FAA3B-2E0F-0CA2-186C-3D26912EC59F}"/>
              </a:ext>
            </a:extLst>
          </p:cNvPr>
          <p:cNvSpPr txBox="1">
            <a:spLocks/>
          </p:cNvSpPr>
          <p:nvPr/>
        </p:nvSpPr>
        <p:spPr>
          <a:xfrm>
            <a:off x="838200" y="1338942"/>
            <a:ext cx="10515600" cy="515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Others</a:t>
            </a:r>
          </a:p>
          <a:p>
            <a:pPr lvl="1"/>
            <a:r>
              <a:rPr lang="en-US" dirty="0"/>
              <a:t>Intervention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CountER</a:t>
            </a:r>
            <a:endParaRPr lang="en-US" dirty="0"/>
          </a:p>
          <a:p>
            <a:pPr lvl="1"/>
            <a:r>
              <a:rPr lang="en-US" dirty="0"/>
              <a:t>Solely explanation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4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CountER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6A2CBC-3712-DAED-4FCA-56453482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2"/>
            <a:ext cx="10515600" cy="5153931"/>
          </a:xfrm>
        </p:spPr>
        <p:txBody>
          <a:bodyPr/>
          <a:lstStyle/>
          <a:p>
            <a:r>
              <a:rPr lang="en-US" b="1" dirty="0"/>
              <a:t>Complexity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Strength</a:t>
            </a:r>
          </a:p>
        </p:txBody>
      </p:sp>
      <p:pic>
        <p:nvPicPr>
          <p:cNvPr id="6" name="Picture 5" descr="A yellow background with black letters&#10;&#10;Description automatically generated">
            <a:extLst>
              <a:ext uri="{FF2B5EF4-FFF2-40B4-BE49-F238E27FC236}">
                <a16:creationId xmlns:a16="http://schemas.microsoft.com/office/drawing/2014/main" id="{92C36F8E-4953-C527-AF7B-6D1780C5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43" y="2047755"/>
            <a:ext cx="2610757" cy="461986"/>
          </a:xfrm>
          <a:prstGeom prst="rect">
            <a:avLst/>
          </a:prstGeom>
        </p:spPr>
      </p:pic>
      <p:pic>
        <p:nvPicPr>
          <p:cNvPr id="8" name="Picture 7" descr="A yellow sign with black text&#10;&#10;Description automatically generated">
            <a:extLst>
              <a:ext uri="{FF2B5EF4-FFF2-40B4-BE49-F238E27FC236}">
                <a16:creationId xmlns:a16="http://schemas.microsoft.com/office/drawing/2014/main" id="{34366D5E-5E64-CBD0-537C-79E017A00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009" y="3511586"/>
            <a:ext cx="2610757" cy="404321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6921D5-C99A-7966-AE90-5BF0436FF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76588"/>
              </p:ext>
            </p:extLst>
          </p:nvPr>
        </p:nvGraphicFramePr>
        <p:xfrm>
          <a:off x="9837057" y="3182852"/>
          <a:ext cx="591457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457">
                  <a:extLst>
                    <a:ext uri="{9D8B030D-6E8A-4147-A177-3AD203B41FA5}">
                      <a16:colId xmlns:a16="http://schemas.microsoft.com/office/drawing/2014/main" val="325151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7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8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0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747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6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7975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9FD605B-F71C-3E32-7270-69DF3799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02" y="4056000"/>
            <a:ext cx="5149998" cy="305258"/>
          </a:xfrm>
          <a:prstGeom prst="rect">
            <a:avLst/>
          </a:prstGeom>
        </p:spPr>
      </p:pic>
      <p:pic>
        <p:nvPicPr>
          <p:cNvPr id="15" name="Picture 14" descr="A black and white image of letters&#10;&#10;Description automatically generated with medium confidence">
            <a:extLst>
              <a:ext uri="{FF2B5EF4-FFF2-40B4-BE49-F238E27FC236}">
                <a16:creationId xmlns:a16="http://schemas.microsoft.com/office/drawing/2014/main" id="{9293872C-1872-D138-5472-FDF47F65F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116" y="4524542"/>
            <a:ext cx="2273300" cy="50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05F754-9871-7BDB-ED5F-C2AC0FE8798F}"/>
              </a:ext>
            </a:extLst>
          </p:cNvPr>
          <p:cNvSpPr/>
          <p:nvPr/>
        </p:nvSpPr>
        <p:spPr>
          <a:xfrm>
            <a:off x="2184251" y="4501351"/>
            <a:ext cx="2273301" cy="531191"/>
          </a:xfrm>
          <a:prstGeom prst="rect">
            <a:avLst/>
          </a:prstGeom>
          <a:solidFill>
            <a:srgbClr val="FFFF00">
              <a:alpha val="4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yellow background with black text&#10;&#10;Description automatically generated">
            <a:extLst>
              <a:ext uri="{FF2B5EF4-FFF2-40B4-BE49-F238E27FC236}">
                <a16:creationId xmlns:a16="http://schemas.microsoft.com/office/drawing/2014/main" id="{41020EC3-A0A4-1E8B-1F2B-0F0494959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658" y="5627914"/>
            <a:ext cx="2844800" cy="76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59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Relaxing the optimization</a:t>
            </a:r>
          </a:p>
        </p:txBody>
      </p:sp>
      <p:pic>
        <p:nvPicPr>
          <p:cNvPr id="7" name="Picture 6" descr="A yellow background with black text&#10;&#10;Description automatically generated">
            <a:extLst>
              <a:ext uri="{FF2B5EF4-FFF2-40B4-BE49-F238E27FC236}">
                <a16:creationId xmlns:a16="http://schemas.microsoft.com/office/drawing/2014/main" id="{DF0A2D9F-668E-60B1-BD2F-B157B269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8" y="1491343"/>
            <a:ext cx="2844800" cy="76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DD0E3-B086-61EB-C0FD-DBA9553BA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29" y="2734582"/>
            <a:ext cx="4495800" cy="393700"/>
          </a:xfrm>
          <a:prstGeom prst="rect">
            <a:avLst/>
          </a:prstGeom>
        </p:spPr>
      </p:pic>
      <p:pic>
        <p:nvPicPr>
          <p:cNvPr id="14" name="Picture 13" descr="A yellow background with black text&#10;&#10;Description automatically generated">
            <a:extLst>
              <a:ext uri="{FF2B5EF4-FFF2-40B4-BE49-F238E27FC236}">
                <a16:creationId xmlns:a16="http://schemas.microsoft.com/office/drawing/2014/main" id="{5CDAD84A-FDD0-1B0C-299A-A546463D1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29" y="3729719"/>
            <a:ext cx="6502400" cy="1358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620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216C-9A61-903D-E464-8C70FAFB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Model to predict the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DA686-1405-5E3C-EFC7-28FCBCF3910C}"/>
              </a:ext>
            </a:extLst>
          </p:cNvPr>
          <p:cNvSpPr txBox="1"/>
          <p:nvPr/>
        </p:nvSpPr>
        <p:spPr>
          <a:xfrm>
            <a:off x="838199" y="1317563"/>
            <a:ext cx="3614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﻿User-aspect preference matrix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5C9D2-F75E-312C-7855-BE0EBF1D2EEF}"/>
              </a:ext>
            </a:extLst>
          </p:cNvPr>
          <p:cNvSpPr txBox="1"/>
          <p:nvPr/>
        </p:nvSpPr>
        <p:spPr>
          <a:xfrm>
            <a:off x="838199" y="3908363"/>
            <a:ext cx="3135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﻿item-aspect quality matrix </a:t>
            </a:r>
          </a:p>
        </p:txBody>
      </p:sp>
      <p:pic>
        <p:nvPicPr>
          <p:cNvPr id="9" name="Picture 8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E696A4EB-27F7-9C97-6195-1525FB86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5" y="1865474"/>
            <a:ext cx="6427324" cy="1209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C2B4084-AF96-F293-365C-CCECA9A53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5" y="4827069"/>
            <a:ext cx="6773074" cy="11104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713253-22F1-AFB7-6A5C-A8E36D97D3E3}"/>
              </a:ext>
            </a:extLst>
          </p:cNvPr>
          <p:cNvSpPr txBox="1"/>
          <p:nvPr/>
        </p:nvSpPr>
        <p:spPr>
          <a:xfrm>
            <a:off x="8020353" y="1175658"/>
            <a:ext cx="346407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﻿𝑁 is the rating scale (5 stars)</a:t>
            </a:r>
          </a:p>
          <a:p>
            <a:endParaRPr lang="en-US" dirty="0"/>
          </a:p>
          <a:p>
            <a:r>
              <a:rPr lang="en-US" dirty="0"/>
              <a:t>﻿𝑡</a:t>
            </a:r>
            <a:r>
              <a:rPr lang="en-US" baseline="-25000" dirty="0"/>
              <a:t>𝑖,𝑘</a:t>
            </a:r>
            <a:r>
              <a:rPr lang="en-US" dirty="0"/>
              <a:t> is the frequency that user 𝑢</a:t>
            </a:r>
            <a:r>
              <a:rPr lang="en-US" baseline="-25000" dirty="0"/>
              <a:t>𝑖</a:t>
            </a:r>
            <a:r>
              <a:rPr lang="en-US" dirty="0"/>
              <a:t> mentioned aspect 𝑎</a:t>
            </a:r>
            <a:r>
              <a:rPr lang="en-US" baseline="-25000" dirty="0"/>
              <a:t>𝑘 </a:t>
            </a:r>
            <a:endParaRPr lang="en-US" dirty="0"/>
          </a:p>
          <a:p>
            <a:endParaRPr lang="en-US" dirty="0"/>
          </a:p>
          <a:p>
            <a:r>
              <a:rPr lang="en-US" dirty="0"/>
              <a:t>﻿𝑡</a:t>
            </a:r>
            <a:r>
              <a:rPr lang="en-US" baseline="-25000" dirty="0"/>
              <a:t>𝑗,𝑘</a:t>
            </a:r>
            <a:r>
              <a:rPr lang="en-US" dirty="0"/>
              <a:t> is the frequency that item 𝑣</a:t>
            </a:r>
            <a:r>
              <a:rPr lang="en-US" baseline="-25000" dirty="0"/>
              <a:t>𝑗</a:t>
            </a:r>
            <a:r>
              <a:rPr lang="en-US" dirty="0"/>
              <a:t> is mentioned on aspect 𝑎</a:t>
            </a:r>
            <a:r>
              <a:rPr lang="en-US" baseline="-25000" dirty="0"/>
              <a:t>𝑘</a:t>
            </a:r>
            <a:endParaRPr lang="en-US" dirty="0"/>
          </a:p>
          <a:p>
            <a:endParaRPr lang="en-US" baseline="-25000" dirty="0"/>
          </a:p>
          <a:p>
            <a:r>
              <a:rPr lang="en-US" dirty="0"/>
              <a:t>﻿ 𝑠</a:t>
            </a:r>
            <a:r>
              <a:rPr lang="en-US" baseline="-25000" dirty="0"/>
              <a:t>𝑗,𝑘</a:t>
            </a:r>
            <a:r>
              <a:rPr lang="en-US" dirty="0"/>
              <a:t> is the average sentiment of these mentions</a:t>
            </a:r>
          </a:p>
          <a:p>
            <a:endParaRPr lang="en-US" baseline="-25000" dirty="0"/>
          </a:p>
        </p:txBody>
      </p:sp>
      <p:pic>
        <p:nvPicPr>
          <p:cNvPr id="17" name="Picture 16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E28FD5D1-1E12-23BF-0D26-DB057659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986" y="5771394"/>
            <a:ext cx="2890157" cy="5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2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339</Words>
  <Application>Microsoft Macintosh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CountERfactual Explainable Recommendation</vt:lpstr>
      <vt:lpstr>Counterfactual Explanation</vt:lpstr>
      <vt:lpstr>So far…</vt:lpstr>
      <vt:lpstr>So far…</vt:lpstr>
      <vt:lpstr>What’s new today?</vt:lpstr>
      <vt:lpstr>Overview of Counter</vt:lpstr>
      <vt:lpstr>Overview of CountER</vt:lpstr>
      <vt:lpstr>Relaxing the optimization</vt:lpstr>
      <vt:lpstr>Model to predict the score</vt:lpstr>
      <vt:lpstr>Datasets</vt:lpstr>
      <vt:lpstr>Evaluation</vt:lpstr>
      <vt:lpstr>Evaluation</vt:lpstr>
      <vt:lpstr>Evaluation</vt:lpstr>
      <vt:lpstr>Evaluation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3</cp:revision>
  <dcterms:created xsi:type="dcterms:W3CDTF">2024-05-28T07:27:33Z</dcterms:created>
  <dcterms:modified xsi:type="dcterms:W3CDTF">2024-05-28T21:20:08Z</dcterms:modified>
</cp:coreProperties>
</file>