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40"/>
  </p:normalViewPr>
  <p:slideViewPr>
    <p:cSldViewPr snapToGrid="0">
      <p:cViewPr varScale="1">
        <p:scale>
          <a:sx n="125" d="100"/>
          <a:sy n="125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21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0 24575,'0'53'0,"0"20"0,0 1 0,0-27 0,0 2 0,0 0 0,0 0 0,1 3 0,0 0 0,1 1 0,0 2 0,1 3 0,0 2 0,0 2 0,1 0 0,0 1 0,0 3 0,-1 14 0,1-1 0,1-14 0,-1-1 0,1 15 0,-1-2 0,-2-19 0,1-2 0,1-7 0,-1 0 0,-1 8 0,0-1 0,4 34 0,-2-33 0,0 2 0,-1-4 0,1-2 0,0 0 0,1-1 0,0 1 0,-1 0 0,0-3 0,0 1 0,0 0 0,-1 0 0,0 1 0,-1 2 0,1 4 0,0 4 0,2 19 0,0 2 0,-3-6 0,1 0 0,3 8 0,1-3 0,-6-23 0,0-1 0,2 6 0,1 1 0,-2-7 0,0 1 0,-1 16 0,1 1 0,-1-3 0,-1 1 0,1 1 0,-2 1 0,1 0 0,0 0 0,0 3 0,0 0 0,0-2 0,0 1 0,0-3 0,0 0 0,0 0 0,0 2 0,0 16 0,0 1 0,1-11 0,-2 0 0,-1-18 0,-2 3 0,0-5 0,2 4 0,-1-2 0,-7 18 0,0 0 0,2-11 0,0 0 0,-3 16 0,0 2 0,-1-3 0,0-2 0,0 1 0,1-2 0,-1-2 0,1-2 0,0-1 0,1-1 0,0-6 0,0-1 0,2-6 0,0 0 0,0 5 0,0-2 0,2-11 0,-1-1 0,1 1 0,0 0 0,4-8 0,-1-1 0,-5 39 0,4-16 0,-4 1 0,1-25 0,0 5 0,1-15 0,2-6 0,0-6 0,1 1 0,0 3 0,0-2 0,1 6 0,1-11 0,-3 8 0,2-12 0,-4 14 0,3-7 0,-1 3 0,2-6 0,3-21 0,22-8 0,21-21 0,-14 13 0,6-1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24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245 276 24575,'-23'-30'0,"3"4"0,-28-26 0,-4-8 0,13 16 0,-4-3 0,34 37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26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24575,'0'20'0,"0"30"0,0 8 0,0 13 0,0-7 0,0 1 0,0 13 0,0-20 0,0 8 0,0-32 0,0-5 0,0-21 0,0-7 0,0-10 0,0-6 0,1-3 0,1-2 0,0 1 0,0-6 0,-1-2 0,-1-28 0,0 14 0,0-33 0,0 31 0,0-17 0,0-5 0,0 4 0,0 1 0,0 25 0,0 8 0,0 11 0,0 1 0,2 10 0,3 10 0,8 9 0,9 15 0,13 11 0,-4-1 0,16 18 0,-9-8 0,9 13 0,-4-4 0,-7-6 0,-4-7 0,-6-7 0,-7-8 0,-6-11 0,-7-9 0,-4-7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28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24575,'13'-4'0,"1"-3"0,0-2 0,1 1 0,-5 2 0,1 4 0,-8 2 0,0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30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24575,'0'9'0,"0"3"0,0 4 0,0-2 0,0 10 0,0-5 0,3 7 0,5 3 0,4 1 0,3-2 0,1-3 0,3 2 0,-6-4 0,5 0 0,-7-5 0,-1-6 0,2 2 0,-3-1 0,2 2 0,3 0 0,0 0 0,1 0 0,-1 0 0,-1 0 0,0 4 0,-3-4 0,-2-2 0,-1-3 0,-1-4 0,-1 0 0,0 1 0,-1-1 0,0-1 0,1 0 0,0 1 0,-1-2 0,-1 1 0,0-1 0,2 1 0,1 4 0,6 2 0,-4 4 0,-2-8 0,-3-1 0,-4-8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32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24575,'2'27'0,"3"4"0,6-6 0,5 9 0,3 5 0,5 0 0,1 1 0,2-2 0,-1 0 0,2 1 0,-8-13 0,3 5 0,-4-11 0,-6-2 0,6 3 0,-7-6 0,4 2 0,-1-2 0,-2-1 0,1 0 0,-6-6 0,0-1 0,-4-3 0,-2-2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8:38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24575,'0'14'0,"4"-4"0,4 10 0,6-1 0,6 10 0,0 4 0,-1 5 0,4 13 0,-10-19 0,1 7 0,-8-16 0,-4 7 0,4 0 0,-4 15 0,1-3 0,2 9 0,-2 0 0,1-2 0,2 1 0,-2 3 0,-1 1 0,-1 1 0,-2 17 0,0-14 0,0 13 0,0-22 0,0-2 0,0-14 0,0 7 0,0-4 0,0 14 0,0 8 0,0 5 0,0 3 0,0 1 0,0-1 0,2-5 0,1 5 0,3-9 0,1 4 0,-2-8 0,1-10 0,-3 12 0,1-7 0,2 13 0,-1 0 0,0 0 0,-1 0 0,2-2 0,-2-2 0,1-5 0,3 8 0,-1-12 0,0 5 0,-3-10 0,2 10 0,-1 0 0,4 17 0,-5-8 0,-2 5 0,-2-11 0,0-4 0,0-4 0,0-6 0,0-4 0,0 2 0,0-5 0,4 1 0,-3-14 0,6 11 0,-4-15 0,5 16 0,1-13 0,4 6 0,3 6 0,5 2 0,0 0 0,0-5 0,0-5 0,-10-13 0,4 3 0,-13-10 0,3 3 0,-5-5 0,0 2 0,0 0 0,0 0 0,0 2 0,-3-1 0,-4 3 0,-4 0 0,-4 6 0,0-2 0,0 3 0,-1 7 0,4-3 0,-4 18 0,4-1 0,-4 10 0,1 0 0,2-2 0,4-5 0,2-4 0,3-3 0,2-2 0,0 7 0,2-1 0,0 6 0,0 0 0,0-8 0,0 9 0,0-1 0,0 18 0,0 9 0,0 4 0,2-1 0,2-2 0,2-4 0,3-4 0,0-7 0,-2-2 0,1-14 0,-5 6 0,1-19 0,-2 12 0,0-6 0,2 10 0,-1 3 0,-1 1 0,2 1 0,-1 0 0,0-1 0,-2-2 0,-1-1 0,0 10 0,0-9 0,0 17 0,0-16 0,0 5 0,0-11 0,0-3 0,0-3 0,2-1 0,0 0 0,1 5 0,-2 2 0,-1 14 0,0-10 0,0 8 0,0-14 0,0-3 0,0 10 0,2-3 0,1 9 0,-1-3 0,2-5 0,-2-8 0,2-5 0,0-3 0,0-2 0,0 5 0,-3-5 0,4 0 0,-4-3 0,2-6 0,-3 0 0,0-2 0,0-1 0,0 2 0,0 1 0,0-4 0,0 1 0,0-6 0,0 0 0,0-2 0,0-3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4:59:39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24575,'14'0'0,"-3"0"0,9 0 0,-2 3 0,7 6 0,7 13 0,-3 5 0,6 11 0,-13 0 0,1-1 0,-3 9 0,-3-4 0,3 9 0,-2-1 0,2 2 0,1 0 0,-1 3 0,0-4 0,-2-7 0,-1 2 0,-5-11 0,0 1 0,-4-8 0,-4-8 0,1 6 0,-2 0 0,3 8 0,0 3 0,0 6 0,1 4 0,-1 2 0,-2 2 0,-2-1 0,-1 3 0,-1-6 0,0-3 0,0-3 0,0-13 0,0 11 0,0-9 0,0 7 0,0 0 0,0-1 0,0 0 0,0 0 0,0-5 0,0-2 0,0-2 0,0 6 0,0-2 0,0 6 0,0-11 0,0 6 0,0-4 0,0 8 0,0 3 0,0 3 0,0 3 0,-2 2 0,-2 0 0,-1 0 0,-1 1 0,1 8 0,3-10 0,0 7 0,2-10 0,0-7 0,0 10 0,2-4 0,2 8 0,2-4 0,3-4 0,-1-7 0,0-6 0,-1-4 0,0-4 0,6 1 0,-1-1 0,5 2 0,2 0 0,-4-6 0,7 4 0,-4-6 0,4 3 0,-2-3 0,-3-2 0,0-2 0,-7-4 0,3 3 0,-6-2 0,3 2 0,-1 2 0,-1-5 0,-3 1 0,-4-5 0,1 3 0,-2 2 0,0 0 0,-3 6 0,0-6 0,-9 6 0,5-9 0,-3 3 0,3-1 0,1 1 0,-2 7 0,-2 8 0,-1 8 0,-3 6 0,1 1 0,0-2 0,2 0 0,3-1 0,-3 5 0,2-5 0,3 6 0,2-9 0,2-6 0,0 4 0,0-5 0,0 7 0,2-1 0,0 4 0,0 3 0,0 2 0,0 4 0,0 1 0,4 9 0,0-8 0,5 7 0,-1-6 0,-2-9 0,1 14 0,-2-8 0,0 8 0,0-4 0,-1-2 0,0-1 0,-1 4 0,-1 0 0,-1 2 0,2 9 0,-2-16 0,3 10 0,-1-20 0,-2-1 0,5 3 0,-4-2 0,1 9 0,-1-1 0,0 4 0,0 1 0,0 5 0,0 6 0,-2 1 0,0 4 0,5 15 0,-4-16 0,3 16 0,0-18 0,-3-10 0,3 7 0,-4-16 0,1 8 0,2-6 0,-1-2 0,2 2 0,-1 6 0,1 8 0,3 9 0,-2 24 0,0-15 0,1 13 0,-5-33 0,3-10 0,-4-6 0,0 1 0,0-1 0,0 11 0,0-10 0,0 6 0,0-3 0,0 1 0,0 6 0,0-10 0,0-2 0,0-7 0,0-8 0,0 9 0,0-5 0,0 7 0,-1-3 0,-1-2 0,-2-2 0,-1-5 0,0-1 0,0-3 0,-3 0 0,5-7 0,-5 7 0,4-8 0,-3 4 0,-1 0 0,-1-1 0,-1 2 0,-2 0 0,2 0 0,-1 0 0,-1 0 0,1 0 0,-1 0 0,1 3 0,-2-5 0,2 1 0,1-7 0,5-1 0,-1 1 0,4-1 0,-2-1 0,0-3 0,-1 0 0,-16-26 0,-1-7 0,1 1 0,6 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CFE3-6F1C-516B-11F5-D41915AAF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D1768-A460-0015-AE87-C6EAF215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D094-91F0-63B6-04E2-FE00B5D1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CCD1-A23B-E419-83F0-BD6352A2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64BD-6623-DA1F-A1B4-EB3A81CE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65F1-3BD0-7A05-C729-C1EE5362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917C5-086F-B0E3-A705-27F9A7BD2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8130-B169-B99A-B064-08E403AC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010C-9D8D-CC5C-B6BD-52C83DDC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B78A1-5838-B363-278E-0BEE761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16DEC-8B3F-7C49-A27A-65057478E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B2D24-2635-B2AD-5F78-0F9A6C823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2D14-F0EA-1CE7-8811-206A58B7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7D96-A689-DFF2-D5F1-339C9724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ABC76-BF0C-CA9E-4646-1009CF7F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69F6-8980-C250-EC96-2DB6ABAD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1205-FB3C-3B83-5560-DABE4474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D7CBD-8887-DEC3-9B35-5A9C8473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57F6-EFFD-3072-5A2F-9ED77863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A42B5-0FD8-D3C2-07E4-6240A29A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C452-0C46-38A2-A67F-2DEBEBAC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74BF6-DF65-E167-AD1D-2A97D791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4049-7F98-7FD2-AF60-EE265BAE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8DB2-EA8D-3567-7F7B-DB3E9F6B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9AE6-D6B0-6067-1CBC-31240A1D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7858-6B68-8DC0-BF71-FD6F1333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6892-925D-1D60-FC23-A8E32F49B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6D29-7292-8A36-21C7-32F5D734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28EB2-B42B-9FD2-51C7-D2FA250B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9871C-DE5D-22C9-6ABC-D56CB800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EE54E-B5FD-D8FE-FE61-488B3D04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AEB2-C5AD-319F-A62F-777A16A9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68839-C07C-38EE-FB0E-F323370E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890FA-9531-7A04-83DB-9D471518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49733-84CF-8829-9461-0E08322F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D623F-FD84-55DF-2917-140E6EA3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D410F-82C5-BFFF-7C10-186C56C4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C925A-ABD0-DE04-443C-B6D714F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CBC8C-C910-23B1-74F4-6D9A394C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E7D2-B09F-8440-519E-18BBDFF3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517E3-8318-6B9A-7515-070A8A57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8A70-9D27-E958-42ED-1758B830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DEDA2-7188-F7CD-503E-CFB896A9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E3C07-4067-AACC-CB8B-C31CB545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25B71-A6FB-16F7-EFAA-1F83129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D5140-7F00-F7CB-FBC3-19C408B4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ACFE-70DC-25A8-C54F-939DBECB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3B4C-0F29-8F35-69BF-7604777C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8DB61-1FE2-D5C9-38AE-2990CB43C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7E2D-6FB3-5F47-017D-5A5EB190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B9C8E-CC1D-097C-9EA5-B9552D51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FFDF8-ECC3-81EE-36E5-6867C9CA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FE72-8F3C-3E2D-1DF5-8D33A76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AA62F-0C1C-1FEB-F749-06555B325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07B83-5E30-18C1-466B-C398D9175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4F9D0-EF05-3951-6CBB-DEC68BD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AEF40-822F-34E6-7543-91AF90F2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5E525-481E-3D72-6EB9-BD17B745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5F659-4DCE-3917-BE50-10EFA6B5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B6765-3B61-68A6-5174-D7686631B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BED9-E15C-ED3B-1965-0E5720C9E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4350-A0F5-E641-9CBA-8B2012A72D4B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4B989-1FD6-427D-0C44-7B0347F83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9EA2-0D4C-840E-DD4C-F8480DB4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DFC0-B74D-D841-A83A-B7146F61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E145-5EC1-1548-FF4B-099D60A7B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﻿Domain Knowledge Aided Explainable Artificial Intelligence for Intrusion</a:t>
            </a:r>
            <a:br>
              <a:rPr lang="en-US" sz="2400" dirty="0"/>
            </a:br>
            <a:r>
              <a:rPr lang="en-US" sz="2400" dirty="0"/>
              <a:t>Detection and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E07A0-1206-2F84-1B28-4C8FF49E4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AAAI-2020</a:t>
            </a:r>
          </a:p>
        </p:txBody>
      </p:sp>
    </p:spTree>
    <p:extLst>
      <p:ext uri="{BB962C8B-B14F-4D97-AF65-F5344CB8AC3E}">
        <p14:creationId xmlns:p14="http://schemas.microsoft.com/office/powerpoint/2010/main" val="8212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Different inputs to the model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6A476FA-FFE5-FB9E-13C4-4503825C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1422775"/>
            <a:ext cx="7158575" cy="4012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5A7EC-900F-D619-84EA-94E2EFAC469E}"/>
              </a:ext>
            </a:extLst>
          </p:cNvPr>
          <p:cNvSpPr txBox="1"/>
          <p:nvPr/>
        </p:nvSpPr>
        <p:spPr>
          <a:xfrm>
            <a:off x="7980218" y="2951018"/>
            <a:ext cx="947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– 0.58</a:t>
            </a:r>
          </a:p>
          <a:p>
            <a:r>
              <a:rPr lang="en-US" dirty="0"/>
              <a:t>I – 0.23</a:t>
            </a:r>
          </a:p>
          <a:p>
            <a:r>
              <a:rPr lang="en-US" dirty="0"/>
              <a:t>A – 0.19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D4CA0-5170-65E6-9A49-6019511B74F1}"/>
              </a:ext>
            </a:extLst>
          </p:cNvPr>
          <p:cNvSpPr txBox="1"/>
          <p:nvPr/>
        </p:nvSpPr>
        <p:spPr>
          <a:xfrm>
            <a:off x="7980218" y="2304687"/>
            <a:ext cx="3567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 – probability-based classification</a:t>
            </a:r>
          </a:p>
          <a:p>
            <a:r>
              <a:rPr lang="en-US" dirty="0"/>
              <a:t> – Highly explainable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73A8F-45E5-0ED5-D68B-E6F05674021C}"/>
              </a:ext>
            </a:extLst>
          </p:cNvPr>
          <p:cNvSpPr/>
          <p:nvPr/>
        </p:nvSpPr>
        <p:spPr>
          <a:xfrm>
            <a:off x="5829300" y="1932709"/>
            <a:ext cx="1153391" cy="3502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AC45D-2D37-5A4C-9C6B-4FF1D98A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83" y="1304728"/>
            <a:ext cx="7871034" cy="39530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6F0A9B-2E15-7199-AE2A-B4C560F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Implication in healthcare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BA4EF-BA2A-1DD9-BCAE-290AAB6C75CF}"/>
              </a:ext>
            </a:extLst>
          </p:cNvPr>
          <p:cNvSpPr txBox="1"/>
          <p:nvPr/>
        </p:nvSpPr>
        <p:spPr>
          <a:xfrm>
            <a:off x="744467" y="2113805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ICD 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DBA78-7077-686F-18EB-56C82EC6F812}"/>
              </a:ext>
            </a:extLst>
          </p:cNvPr>
          <p:cNvSpPr txBox="1"/>
          <p:nvPr/>
        </p:nvSpPr>
        <p:spPr>
          <a:xfrm>
            <a:off x="7333251" y="647434"/>
            <a:ext cx="296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In top 3 symptoms of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04350-0827-4634-BF5C-9D6EE2381EF6}"/>
              </a:ext>
            </a:extLst>
          </p:cNvPr>
          <p:cNvSpPr txBox="1"/>
          <p:nvPr/>
        </p:nvSpPr>
        <p:spPr>
          <a:xfrm>
            <a:off x="10299897" y="2001877"/>
            <a:ext cx="11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Treatment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490CEB-71DF-8C42-9312-D3D31C96ECA9}"/>
              </a:ext>
            </a:extLst>
          </p:cNvPr>
          <p:cNvCxnSpPr/>
          <p:nvPr/>
        </p:nvCxnSpPr>
        <p:spPr>
          <a:xfrm flipV="1">
            <a:off x="1704109" y="1745670"/>
            <a:ext cx="456374" cy="440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FF436B-AF2C-485E-C3DD-FA3BD41B852D}"/>
              </a:ext>
            </a:extLst>
          </p:cNvPr>
          <p:cNvCxnSpPr>
            <a:cxnSpLocks/>
          </p:cNvCxnSpPr>
          <p:nvPr/>
        </p:nvCxnSpPr>
        <p:spPr>
          <a:xfrm flipH="1">
            <a:off x="7333251" y="1016766"/>
            <a:ext cx="404513" cy="611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943F3F-4037-283C-0429-4EC0B45FE5E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9285536" y="1745670"/>
            <a:ext cx="1014361" cy="440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BEBAC0-3200-04AD-C03A-2C0BAD6B2E73}"/>
              </a:ext>
            </a:extLst>
          </p:cNvPr>
          <p:cNvSpPr txBox="1"/>
          <p:nvPr/>
        </p:nvSpPr>
        <p:spPr>
          <a:xfrm>
            <a:off x="946641" y="5698739"/>
            <a:ext cx="1040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type of the disease?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treatment to follow?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ICD code contributing most to the disease?</a:t>
            </a:r>
          </a:p>
        </p:txBody>
      </p:sp>
    </p:spTree>
    <p:extLst>
      <p:ext uri="{BB962C8B-B14F-4D97-AF65-F5344CB8AC3E}">
        <p14:creationId xmlns:p14="http://schemas.microsoft.com/office/powerpoint/2010/main" val="344289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14D5-2C60-B76A-C000-603453E2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Endeavors in Explainable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D060-5CFA-DA17-D487-F4871E63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4770120" cy="4866323"/>
          </a:xfrm>
        </p:spPr>
        <p:txBody>
          <a:bodyPr>
            <a:normAutofit/>
          </a:bodyPr>
          <a:lstStyle/>
          <a:p>
            <a:r>
              <a:rPr lang="en-US" sz="2400" dirty="0"/>
              <a:t>Grad-CAM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Characterizing decision boundaries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1549F2D-2DA8-BE31-712A-40A53A41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9381"/>
            <a:ext cx="3855720" cy="26790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485E2E-2A2C-A4DE-4F15-D16AFECE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4263041"/>
            <a:ext cx="4213860" cy="22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D5F2A9-2233-D8AE-CD19-3B7EE5E4B9CE}"/>
              </a:ext>
            </a:extLst>
          </p:cNvPr>
          <p:cNvSpPr txBox="1">
            <a:spLocks/>
          </p:cNvSpPr>
          <p:nvPr/>
        </p:nvSpPr>
        <p:spPr>
          <a:xfrm>
            <a:off x="6522720" y="1310639"/>
            <a:ext cx="4770120" cy="486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19695-0CBA-6DE1-0DFC-31F80B65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87"/>
          <a:stretch/>
        </p:blipFill>
        <p:spPr>
          <a:xfrm>
            <a:off x="6116500" y="1829603"/>
            <a:ext cx="2355500" cy="1751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1CD16-62EC-39E5-037C-17B5D27D3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027" y="1803021"/>
            <a:ext cx="2178306" cy="17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14D5-2C60-B76A-C000-603453E2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Endeavors in Domain knowledge-based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D060-5CFA-DA17-D487-F4871E63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4770120" cy="4866323"/>
          </a:xfrm>
        </p:spPr>
        <p:txBody>
          <a:bodyPr>
            <a:normAutofit/>
          </a:bodyPr>
          <a:lstStyle/>
          <a:p>
            <a:r>
              <a:rPr lang="en-US" sz="2400" dirty="0"/>
              <a:t>Incorporating domain knowledge from material science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ED0FC4-36B7-69E2-4CDD-27BEA4D3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2186065"/>
            <a:ext cx="7508240" cy="43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0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14D5-2C60-B76A-C000-603453E2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D060-5CFA-DA17-D487-F4871E63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66323"/>
          </a:xfrm>
        </p:spPr>
        <p:txBody>
          <a:bodyPr>
            <a:normAutofit/>
          </a:bodyPr>
          <a:lstStyle/>
          <a:p>
            <a:r>
              <a:rPr lang="en-US" sz="2400" dirty="0"/>
              <a:t>Incorporates domain knowledge in a way that helps </a:t>
            </a:r>
            <a:r>
              <a:rPr lang="en-US" sz="2400" dirty="0" err="1"/>
              <a:t>explainability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Mostly focused on </a:t>
            </a:r>
            <a:r>
              <a:rPr lang="en-US" sz="2400" b="1" dirty="0"/>
              <a:t>preprocessing</a:t>
            </a:r>
            <a:r>
              <a:rPr lang="en-US" sz="2400" dirty="0"/>
              <a:t> the data for better </a:t>
            </a:r>
            <a:r>
              <a:rPr lang="en-US" sz="2400" dirty="0" err="1"/>
              <a:t>explainability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Used data from intrusion detection (Task: given the features of an attack, predict if its malignant or benign)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Claims:</a:t>
            </a:r>
            <a:r>
              <a:rPr lang="en-US" sz="2400" dirty="0"/>
              <a:t> domain knowledge inclusion increases performance and </a:t>
            </a:r>
            <a:r>
              <a:rPr lang="en-US" sz="2400" dirty="0" err="1"/>
              <a:t>explainability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95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D5CEF7-030F-7A68-1535-1897A8B2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80" y="0"/>
            <a:ext cx="600495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347212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Domain knowledge mapper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878349D-AB89-87DC-3216-215A456C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6250"/>
            <a:ext cx="4566920" cy="98914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EA637B1-F662-19C9-635A-E6168064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6250"/>
            <a:ext cx="5477510" cy="3974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A2DE-F59A-A7A3-0D53-CDBC25693261}"/>
              </a:ext>
            </a:extLst>
          </p:cNvPr>
          <p:cNvSpPr txBox="1"/>
          <p:nvPr/>
        </p:nvSpPr>
        <p:spPr>
          <a:xfrm>
            <a:off x="838200" y="2553569"/>
            <a:ext cx="378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What is being compromised?﻿</a:t>
            </a:r>
          </a:p>
          <a:p>
            <a:r>
              <a:rPr lang="en-US" i="1" dirty="0"/>
              <a:t>confidentiality, ﻿infiltration, availability </a:t>
            </a:r>
          </a:p>
        </p:txBody>
      </p:sp>
    </p:spTree>
    <p:extLst>
      <p:ext uri="{BB962C8B-B14F-4D97-AF65-F5344CB8AC3E}">
        <p14:creationId xmlns:p14="http://schemas.microsoft.com/office/powerpoint/2010/main" val="103980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Domain knowledge mapper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70C0E-6827-133F-6BDB-F672943C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82" y="1148080"/>
            <a:ext cx="10133636" cy="50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Different inputs to the model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0D6BD0-AA4B-B96A-B4E8-23D5B64F4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62409"/>
              </p:ext>
            </p:extLst>
          </p:nvPr>
        </p:nvGraphicFramePr>
        <p:xfrm>
          <a:off x="2032000" y="1148080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18251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9909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3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7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 knowledge infused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7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is being compromised? (C,I,A)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221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580E3C-402A-EA33-9473-E17BD527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192" y="3212502"/>
            <a:ext cx="6531615" cy="328037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04D4D0-134E-7FD5-64C9-5ADE97EFF86A}"/>
              </a:ext>
            </a:extLst>
          </p:cNvPr>
          <p:cNvCxnSpPr/>
          <p:nvPr/>
        </p:nvCxnSpPr>
        <p:spPr>
          <a:xfrm>
            <a:off x="8564880" y="1595120"/>
            <a:ext cx="0" cy="609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E6FF8-DCD0-3C27-65C8-B87AB6FADCBB}"/>
              </a:ext>
            </a:extLst>
          </p:cNvPr>
          <p:cNvCxnSpPr/>
          <p:nvPr/>
        </p:nvCxnSpPr>
        <p:spPr>
          <a:xfrm>
            <a:off x="8575040" y="2316480"/>
            <a:ext cx="0" cy="609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3A9872-DD1B-43F5-0E36-273C87FC2C65}"/>
              </a:ext>
            </a:extLst>
          </p:cNvPr>
          <p:cNvSpPr txBox="1"/>
          <p:nvPr/>
        </p:nvSpPr>
        <p:spPr>
          <a:xfrm>
            <a:off x="8646160" y="1521182"/>
            <a:ext cx="5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72A7C-F4BA-5C37-53A7-79272045CE7B}"/>
              </a:ext>
            </a:extLst>
          </p:cNvPr>
          <p:cNvSpPr txBox="1"/>
          <p:nvPr/>
        </p:nvSpPr>
        <p:spPr>
          <a:xfrm>
            <a:off x="8646160" y="2261731"/>
            <a:ext cx="59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6F6C5-631B-808A-5F0B-0A54E052BA05}"/>
              </a:ext>
            </a:extLst>
          </p:cNvPr>
          <p:cNvGrpSpPr/>
          <p:nvPr/>
        </p:nvGrpSpPr>
        <p:grpSpPr>
          <a:xfrm rot="10800000" flipH="1">
            <a:off x="2745380" y="3678879"/>
            <a:ext cx="226708" cy="2909079"/>
            <a:chOff x="2538800" y="3678880"/>
            <a:chExt cx="239760" cy="30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E9830C-58BA-B973-A8D0-CFD695C4BDCC}"/>
                    </a:ext>
                  </a:extLst>
                </p14:cNvPr>
                <p14:cNvContentPartPr/>
                <p14:nvPr/>
              </p14:nvContentPartPr>
              <p14:xfrm>
                <a:off x="2538800" y="3678880"/>
                <a:ext cx="125280" cy="306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E9830C-58BA-B973-A8D0-CFD695C4BD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29661" y="3669362"/>
                  <a:ext cx="143939" cy="3081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2E1CD6-5A24-4EEF-10CA-2AC67F99BEEE}"/>
                    </a:ext>
                  </a:extLst>
                </p14:cNvPr>
                <p14:cNvContentPartPr/>
                <p14:nvPr/>
              </p14:nvContentPartPr>
              <p14:xfrm>
                <a:off x="2685680" y="6650320"/>
                <a:ext cx="92880" cy="10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2E1CD6-5A24-4EEF-10CA-2AC67F99BE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76164" y="6640798"/>
                  <a:ext cx="111532" cy="1237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1E646E-CD0D-87C7-A734-97E4E6BF9E8D}"/>
              </a:ext>
            </a:extLst>
          </p:cNvPr>
          <p:cNvGrpSpPr/>
          <p:nvPr/>
        </p:nvGrpSpPr>
        <p:grpSpPr>
          <a:xfrm>
            <a:off x="1901240" y="5039680"/>
            <a:ext cx="311400" cy="330480"/>
            <a:chOff x="1901240" y="5039680"/>
            <a:chExt cx="3114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FB6836-59E3-1A2A-6C05-3918AF628F81}"/>
                    </a:ext>
                  </a:extLst>
                </p14:cNvPr>
                <p14:cNvContentPartPr/>
                <p14:nvPr/>
              </p14:nvContentPartPr>
              <p14:xfrm>
                <a:off x="1901240" y="5121400"/>
                <a:ext cx="153360" cy="24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FB6836-59E3-1A2A-6C05-3918AF628F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2240" y="5112760"/>
                  <a:ext cx="171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1F43E5-873E-009E-13F6-C324A62E962F}"/>
                    </a:ext>
                  </a:extLst>
                </p14:cNvPr>
                <p14:cNvContentPartPr/>
                <p14:nvPr/>
              </p14:nvContentPartPr>
              <p14:xfrm>
                <a:off x="1925000" y="5272600"/>
                <a:ext cx="3096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1F43E5-873E-009E-13F6-C324A62E96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16000" y="5263960"/>
                  <a:ext cx="4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D33A1A-E515-9AC8-01FE-3AFCAE65711C}"/>
                    </a:ext>
                  </a:extLst>
                </p14:cNvPr>
                <p14:cNvContentPartPr/>
                <p14:nvPr/>
              </p14:nvContentPartPr>
              <p14:xfrm>
                <a:off x="2015720" y="5054440"/>
                <a:ext cx="126000" cy="22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D33A1A-E515-9AC8-01FE-3AFCAE6571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06720" y="5045440"/>
                  <a:ext cx="143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2D352B-8968-3CB3-EE9D-8D7D487C5FFF}"/>
                    </a:ext>
                  </a:extLst>
                </p14:cNvPr>
                <p14:cNvContentPartPr/>
                <p14:nvPr/>
              </p14:nvContentPartPr>
              <p14:xfrm>
                <a:off x="2079080" y="5039680"/>
                <a:ext cx="133560" cy="20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2D352B-8968-3CB3-EE9D-8D7D487C5F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0080" y="5030680"/>
                  <a:ext cx="1512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C5578C5-B5FB-9317-84AC-3A3320C6EAC1}"/>
                  </a:ext>
                </a:extLst>
              </p14:cNvPr>
              <p14:cNvContentPartPr/>
              <p14:nvPr/>
            </p14:nvContentPartPr>
            <p14:xfrm>
              <a:off x="3846320" y="3703720"/>
              <a:ext cx="173880" cy="2482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C5578C5-B5FB-9317-84AC-3A3320C6EA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7320" y="3695080"/>
                <a:ext cx="191520" cy="25005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E5D7C43-DA93-05B3-1581-34186C53600E}"/>
              </a:ext>
            </a:extLst>
          </p:cNvPr>
          <p:cNvSpPr txBox="1"/>
          <p:nvPr/>
        </p:nvSpPr>
        <p:spPr>
          <a:xfrm>
            <a:off x="3946018" y="5025654"/>
            <a:ext cx="9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FF75E6-9650-8D66-0FF3-058D26074B79}"/>
              </a:ext>
            </a:extLst>
          </p:cNvPr>
          <p:cNvSpPr txBox="1"/>
          <p:nvPr/>
        </p:nvSpPr>
        <p:spPr>
          <a:xfrm>
            <a:off x="9461505" y="4596389"/>
            <a:ext cx="203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Domain knowledge</a:t>
            </a:r>
          </a:p>
          <a:p>
            <a:r>
              <a:rPr lang="en-US" b="1" dirty="0"/>
              <a:t> infused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00A4B23-A693-7060-0F03-961BC64374A8}"/>
                  </a:ext>
                </a:extLst>
              </p14:cNvPr>
              <p14:cNvContentPartPr/>
              <p14:nvPr/>
            </p14:nvContentPartPr>
            <p14:xfrm>
              <a:off x="9113480" y="3726040"/>
              <a:ext cx="282600" cy="2683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00A4B23-A693-7060-0F03-961BC64374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04480" y="3717400"/>
                <a:ext cx="300240" cy="27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91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B05F6-A8EB-7895-98AB-3305A9C7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en-US" dirty="0"/>
              <a:t>Different inputs to the model</a:t>
            </a:r>
          </a:p>
        </p:txBody>
      </p:sp>
      <p:pic>
        <p:nvPicPr>
          <p:cNvPr id="2" name="Picture 1" descr="Chart, waterfall chart&#10;&#10;Description automatically generated">
            <a:extLst>
              <a:ext uri="{FF2B5EF4-FFF2-40B4-BE49-F238E27FC236}">
                <a16:creationId xmlns:a16="http://schemas.microsoft.com/office/drawing/2014/main" id="{E0C50F6B-DF0B-4A49-7D28-6D02686D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486"/>
            <a:ext cx="5407717" cy="3805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4631E8-BCBB-4BEB-D669-5D3082DC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10" y="1658022"/>
            <a:ext cx="6793338" cy="3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10082</TotalTime>
  <Words>200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 2013 - 2022</vt:lpstr>
      <vt:lpstr>Domain Knowledge Aided Explainable Artificial Intelligence for Intrusion Detection and Response</vt:lpstr>
      <vt:lpstr>Endeavors in Explainable AI</vt:lpstr>
      <vt:lpstr>Endeavors in Domain knowledge-based AI</vt:lpstr>
      <vt:lpstr>Overview</vt:lpstr>
      <vt:lpstr>Technique</vt:lpstr>
      <vt:lpstr>Domain knowledge mapper</vt:lpstr>
      <vt:lpstr>Domain knowledge mapper</vt:lpstr>
      <vt:lpstr>Different inputs to the model</vt:lpstr>
      <vt:lpstr>Different inputs to the model</vt:lpstr>
      <vt:lpstr>Different inputs to the model</vt:lpstr>
      <vt:lpstr>Implication in healthcare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Knowledge Aided Explainable Artificial Intelligence for Intrusion Detection and Response</dc:title>
  <dc:creator>Asiful Arefeen (Student)</dc:creator>
  <cp:lastModifiedBy>Asiful Arefeen (Student)</cp:lastModifiedBy>
  <cp:revision>2</cp:revision>
  <dcterms:created xsi:type="dcterms:W3CDTF">2023-01-24T03:18:31Z</dcterms:created>
  <dcterms:modified xsi:type="dcterms:W3CDTF">2023-02-01T19:05:46Z</dcterms:modified>
</cp:coreProperties>
</file>