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C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25"/>
    <p:restoredTop sz="96245"/>
  </p:normalViewPr>
  <p:slideViewPr>
    <p:cSldViewPr snapToGrid="0">
      <p:cViewPr>
        <p:scale>
          <a:sx n="116" d="100"/>
          <a:sy n="116" d="100"/>
        </p:scale>
        <p:origin x="105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42ABB-011D-AC8E-25AE-F450F247BC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6228E4-D123-345D-86E6-006FC5FEC9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D483D-5EC3-1BF0-6A12-31D2B5441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441F-CFA2-154C-93A9-1FF4BD85D842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09342-A354-8202-7F25-A2F05C876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16AC-EB60-026D-C569-130E51D61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0A83-9D96-8741-B351-570ED83D9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89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CB2F1-145D-184C-4A20-D1609D53A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CA45A2-7380-2829-1836-5F17D11AA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CE862-53D6-4A26-7D2C-699C2DF22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441F-CFA2-154C-93A9-1FF4BD85D842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3BF55-8917-09B3-11CE-607DD0B9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6D517-6CEC-0D62-479D-241DB0749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0A83-9D96-8741-B351-570ED83D9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39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379F77-8C39-2472-BA7B-4169A70AB1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1ECCB6-A78B-537C-B6E5-F8E8F1A1DB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612E2-2274-E651-32C2-C742796A3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441F-CFA2-154C-93A9-1FF4BD85D842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B1D21-ADA7-A603-D54F-EE3AE64F4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5C291-F37E-554A-FD3C-B8A49DF6E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0A83-9D96-8741-B351-570ED83D9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5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68217-9EF4-6222-914B-285574F45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5AAC9-B2CF-4871-8E21-B1546CA06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72AC1-517F-46B3-4425-C7D4121F7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441F-CFA2-154C-93A9-1FF4BD85D842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7C9C4-5721-FE20-1FEC-B1254F917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DD159-F7D6-D312-0C9E-F77C17DB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0A83-9D96-8741-B351-570ED83D9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28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747F0-7653-88FE-9E64-A6CF127E1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C324E-CDC0-73CD-4144-2E37B8994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586C6-0CAD-3656-EC1B-7DBF7645D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441F-CFA2-154C-93A9-1FF4BD85D842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DE2B4-BC69-9980-9E73-8C2EFCC30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206A4-C837-B171-D3C8-5EB5C246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0A83-9D96-8741-B351-570ED83D9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7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B0893-1AF4-35A1-7574-D2E624FED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0B111-8A5D-02CE-5A86-0BD3928FCA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A23A8A-A360-48E7-02B3-7F14B2749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2F0A75-6242-6C11-800D-DE717972F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441F-CFA2-154C-93A9-1FF4BD85D842}" type="datetimeFigureOut">
              <a:rPr lang="en-US" smtClean="0"/>
              <a:t>10/2/24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02EC99-D50A-91FE-28C7-670FCAF99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3E957C-2E9E-4045-649F-06103BA7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0A83-9D96-8741-B351-570ED83D9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10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52969-6DF4-8B27-AB0A-953DFECD0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5EB7C1-49FA-304C-6140-BD3812A51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8B344B-F40B-C8CA-DF3E-5A103D255A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0DAF0-3DD4-623C-9380-098733C87C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6629B4-E506-D6C6-D5E2-66E32E492E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8A834A-711D-275E-C167-6156B21E8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441F-CFA2-154C-93A9-1FF4BD85D842}" type="datetimeFigureOut">
              <a:rPr lang="en-US" smtClean="0"/>
              <a:t>10/2/24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119839-2D86-68C4-5958-23A0588B5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4B5C58-E963-EF91-7870-A0C52F9E7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0A83-9D96-8741-B351-570ED83D9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1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6F82A-F192-8C6E-0EA0-914079887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ABC60B-9C55-778F-3A7A-1B9F8A0D4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441F-CFA2-154C-93A9-1FF4BD85D842}" type="datetimeFigureOut">
              <a:rPr lang="en-US" smtClean="0"/>
              <a:t>10/2/24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06C07E-160E-EDA5-7008-63DC0E077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95639-C81D-F2A9-0A52-100078A06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0A83-9D96-8741-B351-570ED83D9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22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13409B-26CD-0D24-393F-C119B15A9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441F-CFA2-154C-93A9-1FF4BD85D842}" type="datetimeFigureOut">
              <a:rPr lang="en-US" smtClean="0"/>
              <a:t>10/2/24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A1F5D2-1E04-18A3-20D4-C3598C5CD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BA475-BEDD-FF48-437D-AB3AA7007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0A83-9D96-8741-B351-570ED83D9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B8269-CB8A-71AA-4048-07855ABBC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DC324-8B9B-6667-F223-CF92563AB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0BDB0A-689A-A9DD-3E43-704FEF3CE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BE9733-2A55-7B38-B5B8-8895270FF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441F-CFA2-154C-93A9-1FF4BD85D842}" type="datetimeFigureOut">
              <a:rPr lang="en-US" smtClean="0"/>
              <a:t>10/2/24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A4108C-70AA-6970-F5F7-8EB3D4954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31FDF-E970-92A0-7F60-B47434201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0A83-9D96-8741-B351-570ED83D9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88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A011B-037D-98E7-7F8C-1EDCB1C71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0A5E3B-40D6-7035-A934-4A21C4496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86D9AC-960C-2C05-8F27-96051F48F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9C01D7-9A6E-5999-9EB1-8F70F8FBD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441F-CFA2-154C-93A9-1FF4BD85D842}" type="datetimeFigureOut">
              <a:rPr lang="en-US" smtClean="0"/>
              <a:t>10/2/24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127154-B5EE-7C5E-9FB6-D295C585D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7CAA50-F7BB-0A84-8209-CA21265C6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0A83-9D96-8741-B351-570ED83D9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26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F653A0-2EB4-7FF3-4AF0-B3942C90F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EE631F-5719-3179-6EAD-083BF7593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384F4-DBBE-0BE9-1ED3-9004735A18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E3441F-CFA2-154C-93A9-1FF4BD85D842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ABA94-014C-8B05-1D12-6D799A2B4E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570B9-ACBE-AD71-E7AC-E5E7D9174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0C0A83-9D96-8741-B351-570ED83D9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28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9C456-81C7-CBFC-1EC8-D2C817E18D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close-up of a book&#10;&#10;Description automatically generated">
            <a:extLst>
              <a:ext uri="{FF2B5EF4-FFF2-40B4-BE49-F238E27FC236}">
                <a16:creationId xmlns:a16="http://schemas.microsoft.com/office/drawing/2014/main" id="{8F636942-00D4-6E87-06E1-8C3FF7DF5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513" y="453588"/>
            <a:ext cx="9876972" cy="3725150"/>
          </a:xfrm>
          <a:custGeom>
            <a:avLst/>
            <a:gdLst>
              <a:gd name="connsiteX0" fmla="*/ 0 w 9876972"/>
              <a:gd name="connsiteY0" fmla="*/ 0 h 3725150"/>
              <a:gd name="connsiteX1" fmla="*/ 580998 w 9876972"/>
              <a:gd name="connsiteY1" fmla="*/ 0 h 3725150"/>
              <a:gd name="connsiteX2" fmla="*/ 1161997 w 9876972"/>
              <a:gd name="connsiteY2" fmla="*/ 0 h 3725150"/>
              <a:gd name="connsiteX3" fmla="*/ 1841765 w 9876972"/>
              <a:gd name="connsiteY3" fmla="*/ 0 h 3725150"/>
              <a:gd name="connsiteX4" fmla="*/ 2521533 w 9876972"/>
              <a:gd name="connsiteY4" fmla="*/ 0 h 3725150"/>
              <a:gd name="connsiteX5" fmla="*/ 2806222 w 9876972"/>
              <a:gd name="connsiteY5" fmla="*/ 0 h 3725150"/>
              <a:gd name="connsiteX6" fmla="*/ 3288451 w 9876972"/>
              <a:gd name="connsiteY6" fmla="*/ 0 h 3725150"/>
              <a:gd name="connsiteX7" fmla="*/ 3968219 w 9876972"/>
              <a:gd name="connsiteY7" fmla="*/ 0 h 3725150"/>
              <a:gd name="connsiteX8" fmla="*/ 4746757 w 9876972"/>
              <a:gd name="connsiteY8" fmla="*/ 0 h 3725150"/>
              <a:gd name="connsiteX9" fmla="*/ 5525294 w 9876972"/>
              <a:gd name="connsiteY9" fmla="*/ 0 h 3725150"/>
              <a:gd name="connsiteX10" fmla="*/ 5908753 w 9876972"/>
              <a:gd name="connsiteY10" fmla="*/ 0 h 3725150"/>
              <a:gd name="connsiteX11" fmla="*/ 6193442 w 9876972"/>
              <a:gd name="connsiteY11" fmla="*/ 0 h 3725150"/>
              <a:gd name="connsiteX12" fmla="*/ 6576901 w 9876972"/>
              <a:gd name="connsiteY12" fmla="*/ 0 h 3725150"/>
              <a:gd name="connsiteX13" fmla="*/ 7157900 w 9876972"/>
              <a:gd name="connsiteY13" fmla="*/ 0 h 3725150"/>
              <a:gd name="connsiteX14" fmla="*/ 7738898 w 9876972"/>
              <a:gd name="connsiteY14" fmla="*/ 0 h 3725150"/>
              <a:gd name="connsiteX15" fmla="*/ 8023587 w 9876972"/>
              <a:gd name="connsiteY15" fmla="*/ 0 h 3725150"/>
              <a:gd name="connsiteX16" fmla="*/ 8505816 w 9876972"/>
              <a:gd name="connsiteY16" fmla="*/ 0 h 3725150"/>
              <a:gd name="connsiteX17" fmla="*/ 9284354 w 9876972"/>
              <a:gd name="connsiteY17" fmla="*/ 0 h 3725150"/>
              <a:gd name="connsiteX18" fmla="*/ 9876972 w 9876972"/>
              <a:gd name="connsiteY18" fmla="*/ 0 h 3725150"/>
              <a:gd name="connsiteX19" fmla="*/ 9876972 w 9876972"/>
              <a:gd name="connsiteY19" fmla="*/ 457661 h 3725150"/>
              <a:gd name="connsiteX20" fmla="*/ 9876972 w 9876972"/>
              <a:gd name="connsiteY20" fmla="*/ 878071 h 3725150"/>
              <a:gd name="connsiteX21" fmla="*/ 9876972 w 9876972"/>
              <a:gd name="connsiteY21" fmla="*/ 1298481 h 3725150"/>
              <a:gd name="connsiteX22" fmla="*/ 9876972 w 9876972"/>
              <a:gd name="connsiteY22" fmla="*/ 1867897 h 3725150"/>
              <a:gd name="connsiteX23" fmla="*/ 9876972 w 9876972"/>
              <a:gd name="connsiteY23" fmla="*/ 2362809 h 3725150"/>
              <a:gd name="connsiteX24" fmla="*/ 9876972 w 9876972"/>
              <a:gd name="connsiteY24" fmla="*/ 2932225 h 3725150"/>
              <a:gd name="connsiteX25" fmla="*/ 9876972 w 9876972"/>
              <a:gd name="connsiteY25" fmla="*/ 3725150 h 3725150"/>
              <a:gd name="connsiteX26" fmla="*/ 9197204 w 9876972"/>
              <a:gd name="connsiteY26" fmla="*/ 3725150 h 3725150"/>
              <a:gd name="connsiteX27" fmla="*/ 8813745 w 9876972"/>
              <a:gd name="connsiteY27" fmla="*/ 3725150 h 3725150"/>
              <a:gd name="connsiteX28" fmla="*/ 8430286 w 9876972"/>
              <a:gd name="connsiteY28" fmla="*/ 3725150 h 3725150"/>
              <a:gd name="connsiteX29" fmla="*/ 7651748 w 9876972"/>
              <a:gd name="connsiteY29" fmla="*/ 3725150 h 3725150"/>
              <a:gd name="connsiteX30" fmla="*/ 7070750 w 9876972"/>
              <a:gd name="connsiteY30" fmla="*/ 3725150 h 3725150"/>
              <a:gd name="connsiteX31" fmla="*/ 6786061 w 9876972"/>
              <a:gd name="connsiteY31" fmla="*/ 3725150 h 3725150"/>
              <a:gd name="connsiteX32" fmla="*/ 6402602 w 9876972"/>
              <a:gd name="connsiteY32" fmla="*/ 3725150 h 3725150"/>
              <a:gd name="connsiteX33" fmla="*/ 5722834 w 9876972"/>
              <a:gd name="connsiteY33" fmla="*/ 3725150 h 3725150"/>
              <a:gd name="connsiteX34" fmla="*/ 5339375 w 9876972"/>
              <a:gd name="connsiteY34" fmla="*/ 3725150 h 3725150"/>
              <a:gd name="connsiteX35" fmla="*/ 4659607 w 9876972"/>
              <a:gd name="connsiteY35" fmla="*/ 3725150 h 3725150"/>
              <a:gd name="connsiteX36" fmla="*/ 4374918 w 9876972"/>
              <a:gd name="connsiteY36" fmla="*/ 3725150 h 3725150"/>
              <a:gd name="connsiteX37" fmla="*/ 3793919 w 9876972"/>
              <a:gd name="connsiteY37" fmla="*/ 3725150 h 3725150"/>
              <a:gd name="connsiteX38" fmla="*/ 3311691 w 9876972"/>
              <a:gd name="connsiteY38" fmla="*/ 3725150 h 3725150"/>
              <a:gd name="connsiteX39" fmla="*/ 2730692 w 9876972"/>
              <a:gd name="connsiteY39" fmla="*/ 3725150 h 3725150"/>
              <a:gd name="connsiteX40" fmla="*/ 2149694 w 9876972"/>
              <a:gd name="connsiteY40" fmla="*/ 3725150 h 3725150"/>
              <a:gd name="connsiteX41" fmla="*/ 1568696 w 9876972"/>
              <a:gd name="connsiteY41" fmla="*/ 3725150 h 3725150"/>
              <a:gd name="connsiteX42" fmla="*/ 888927 w 9876972"/>
              <a:gd name="connsiteY42" fmla="*/ 3725150 h 3725150"/>
              <a:gd name="connsiteX43" fmla="*/ 604238 w 9876972"/>
              <a:gd name="connsiteY43" fmla="*/ 3725150 h 3725150"/>
              <a:gd name="connsiteX44" fmla="*/ 0 w 9876972"/>
              <a:gd name="connsiteY44" fmla="*/ 3725150 h 3725150"/>
              <a:gd name="connsiteX45" fmla="*/ 0 w 9876972"/>
              <a:gd name="connsiteY45" fmla="*/ 3155734 h 3725150"/>
              <a:gd name="connsiteX46" fmla="*/ 0 w 9876972"/>
              <a:gd name="connsiteY46" fmla="*/ 2623570 h 3725150"/>
              <a:gd name="connsiteX47" fmla="*/ 0 w 9876972"/>
              <a:gd name="connsiteY47" fmla="*/ 2203160 h 3725150"/>
              <a:gd name="connsiteX48" fmla="*/ 0 w 9876972"/>
              <a:gd name="connsiteY48" fmla="*/ 1745499 h 3725150"/>
              <a:gd name="connsiteX49" fmla="*/ 0 w 9876972"/>
              <a:gd name="connsiteY49" fmla="*/ 1138832 h 3725150"/>
              <a:gd name="connsiteX50" fmla="*/ 0 w 9876972"/>
              <a:gd name="connsiteY50" fmla="*/ 718422 h 3725150"/>
              <a:gd name="connsiteX51" fmla="*/ 0 w 9876972"/>
              <a:gd name="connsiteY51" fmla="*/ 0 h 372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876972" h="3725150" fill="none" extrusionOk="0">
                <a:moveTo>
                  <a:pt x="0" y="0"/>
                </a:moveTo>
                <a:cubicBezTo>
                  <a:pt x="167879" y="-42085"/>
                  <a:pt x="306050" y="22244"/>
                  <a:pt x="580998" y="0"/>
                </a:cubicBezTo>
                <a:cubicBezTo>
                  <a:pt x="855946" y="-22244"/>
                  <a:pt x="1026958" y="40690"/>
                  <a:pt x="1161997" y="0"/>
                </a:cubicBezTo>
                <a:cubicBezTo>
                  <a:pt x="1297036" y="-40690"/>
                  <a:pt x="1620094" y="72888"/>
                  <a:pt x="1841765" y="0"/>
                </a:cubicBezTo>
                <a:cubicBezTo>
                  <a:pt x="2063436" y="-72888"/>
                  <a:pt x="2265808" y="79722"/>
                  <a:pt x="2521533" y="0"/>
                </a:cubicBezTo>
                <a:cubicBezTo>
                  <a:pt x="2777258" y="-79722"/>
                  <a:pt x="2730209" y="27967"/>
                  <a:pt x="2806222" y="0"/>
                </a:cubicBezTo>
                <a:cubicBezTo>
                  <a:pt x="2882235" y="-27967"/>
                  <a:pt x="3188763" y="53165"/>
                  <a:pt x="3288451" y="0"/>
                </a:cubicBezTo>
                <a:cubicBezTo>
                  <a:pt x="3388139" y="-53165"/>
                  <a:pt x="3675247" y="77944"/>
                  <a:pt x="3968219" y="0"/>
                </a:cubicBezTo>
                <a:cubicBezTo>
                  <a:pt x="4261191" y="-77944"/>
                  <a:pt x="4389792" y="44713"/>
                  <a:pt x="4746757" y="0"/>
                </a:cubicBezTo>
                <a:cubicBezTo>
                  <a:pt x="5103722" y="-44713"/>
                  <a:pt x="5173103" y="13824"/>
                  <a:pt x="5525294" y="0"/>
                </a:cubicBezTo>
                <a:cubicBezTo>
                  <a:pt x="5877485" y="-13824"/>
                  <a:pt x="5822996" y="10221"/>
                  <a:pt x="5908753" y="0"/>
                </a:cubicBezTo>
                <a:cubicBezTo>
                  <a:pt x="5994510" y="-10221"/>
                  <a:pt x="6065981" y="8153"/>
                  <a:pt x="6193442" y="0"/>
                </a:cubicBezTo>
                <a:cubicBezTo>
                  <a:pt x="6320903" y="-8153"/>
                  <a:pt x="6428481" y="27555"/>
                  <a:pt x="6576901" y="0"/>
                </a:cubicBezTo>
                <a:cubicBezTo>
                  <a:pt x="6725321" y="-27555"/>
                  <a:pt x="6932350" y="68460"/>
                  <a:pt x="7157900" y="0"/>
                </a:cubicBezTo>
                <a:cubicBezTo>
                  <a:pt x="7383450" y="-68460"/>
                  <a:pt x="7577141" y="8292"/>
                  <a:pt x="7738898" y="0"/>
                </a:cubicBezTo>
                <a:cubicBezTo>
                  <a:pt x="7900655" y="-8292"/>
                  <a:pt x="7918519" y="5495"/>
                  <a:pt x="8023587" y="0"/>
                </a:cubicBezTo>
                <a:cubicBezTo>
                  <a:pt x="8128655" y="-5495"/>
                  <a:pt x="8279666" y="53593"/>
                  <a:pt x="8505816" y="0"/>
                </a:cubicBezTo>
                <a:cubicBezTo>
                  <a:pt x="8731966" y="-53593"/>
                  <a:pt x="9121369" y="52380"/>
                  <a:pt x="9284354" y="0"/>
                </a:cubicBezTo>
                <a:cubicBezTo>
                  <a:pt x="9447339" y="-52380"/>
                  <a:pt x="9750325" y="37027"/>
                  <a:pt x="9876972" y="0"/>
                </a:cubicBezTo>
                <a:cubicBezTo>
                  <a:pt x="9887939" y="203318"/>
                  <a:pt x="9875932" y="319694"/>
                  <a:pt x="9876972" y="457661"/>
                </a:cubicBezTo>
                <a:cubicBezTo>
                  <a:pt x="9878012" y="595628"/>
                  <a:pt x="9858279" y="735167"/>
                  <a:pt x="9876972" y="878071"/>
                </a:cubicBezTo>
                <a:cubicBezTo>
                  <a:pt x="9895665" y="1020975"/>
                  <a:pt x="9865210" y="1125097"/>
                  <a:pt x="9876972" y="1298481"/>
                </a:cubicBezTo>
                <a:cubicBezTo>
                  <a:pt x="9888734" y="1471865"/>
                  <a:pt x="9868562" y="1687130"/>
                  <a:pt x="9876972" y="1867897"/>
                </a:cubicBezTo>
                <a:cubicBezTo>
                  <a:pt x="9885382" y="2048664"/>
                  <a:pt x="9850264" y="2255596"/>
                  <a:pt x="9876972" y="2362809"/>
                </a:cubicBezTo>
                <a:cubicBezTo>
                  <a:pt x="9903680" y="2470022"/>
                  <a:pt x="9848862" y="2717952"/>
                  <a:pt x="9876972" y="2932225"/>
                </a:cubicBezTo>
                <a:cubicBezTo>
                  <a:pt x="9905082" y="3146498"/>
                  <a:pt x="9867914" y="3487841"/>
                  <a:pt x="9876972" y="3725150"/>
                </a:cubicBezTo>
                <a:cubicBezTo>
                  <a:pt x="9692644" y="3751759"/>
                  <a:pt x="9342284" y="3703491"/>
                  <a:pt x="9197204" y="3725150"/>
                </a:cubicBezTo>
                <a:cubicBezTo>
                  <a:pt x="9052124" y="3746809"/>
                  <a:pt x="8935103" y="3711514"/>
                  <a:pt x="8813745" y="3725150"/>
                </a:cubicBezTo>
                <a:cubicBezTo>
                  <a:pt x="8692387" y="3738786"/>
                  <a:pt x="8521399" y="3695962"/>
                  <a:pt x="8430286" y="3725150"/>
                </a:cubicBezTo>
                <a:cubicBezTo>
                  <a:pt x="8339173" y="3754338"/>
                  <a:pt x="8034385" y="3717966"/>
                  <a:pt x="7651748" y="3725150"/>
                </a:cubicBezTo>
                <a:cubicBezTo>
                  <a:pt x="7269111" y="3732334"/>
                  <a:pt x="7266634" y="3701780"/>
                  <a:pt x="7070750" y="3725150"/>
                </a:cubicBezTo>
                <a:cubicBezTo>
                  <a:pt x="6874866" y="3748520"/>
                  <a:pt x="6844173" y="3707325"/>
                  <a:pt x="6786061" y="3725150"/>
                </a:cubicBezTo>
                <a:cubicBezTo>
                  <a:pt x="6727949" y="3742975"/>
                  <a:pt x="6544831" y="3704857"/>
                  <a:pt x="6402602" y="3725150"/>
                </a:cubicBezTo>
                <a:cubicBezTo>
                  <a:pt x="6260373" y="3745443"/>
                  <a:pt x="6038345" y="3666252"/>
                  <a:pt x="5722834" y="3725150"/>
                </a:cubicBezTo>
                <a:cubicBezTo>
                  <a:pt x="5407323" y="3784048"/>
                  <a:pt x="5461939" y="3690578"/>
                  <a:pt x="5339375" y="3725150"/>
                </a:cubicBezTo>
                <a:cubicBezTo>
                  <a:pt x="5216811" y="3759722"/>
                  <a:pt x="4967259" y="3646301"/>
                  <a:pt x="4659607" y="3725150"/>
                </a:cubicBezTo>
                <a:cubicBezTo>
                  <a:pt x="4351955" y="3803999"/>
                  <a:pt x="4448050" y="3706241"/>
                  <a:pt x="4374918" y="3725150"/>
                </a:cubicBezTo>
                <a:cubicBezTo>
                  <a:pt x="4301786" y="3744059"/>
                  <a:pt x="3979641" y="3705153"/>
                  <a:pt x="3793919" y="3725150"/>
                </a:cubicBezTo>
                <a:cubicBezTo>
                  <a:pt x="3608197" y="3745147"/>
                  <a:pt x="3455360" y="3677516"/>
                  <a:pt x="3311691" y="3725150"/>
                </a:cubicBezTo>
                <a:cubicBezTo>
                  <a:pt x="3168022" y="3772784"/>
                  <a:pt x="2885151" y="3703978"/>
                  <a:pt x="2730692" y="3725150"/>
                </a:cubicBezTo>
                <a:cubicBezTo>
                  <a:pt x="2576233" y="3746322"/>
                  <a:pt x="2422170" y="3707872"/>
                  <a:pt x="2149694" y="3725150"/>
                </a:cubicBezTo>
                <a:cubicBezTo>
                  <a:pt x="1877218" y="3742428"/>
                  <a:pt x="1840982" y="3713036"/>
                  <a:pt x="1568696" y="3725150"/>
                </a:cubicBezTo>
                <a:cubicBezTo>
                  <a:pt x="1296410" y="3737264"/>
                  <a:pt x="1148153" y="3664887"/>
                  <a:pt x="888927" y="3725150"/>
                </a:cubicBezTo>
                <a:cubicBezTo>
                  <a:pt x="629701" y="3785413"/>
                  <a:pt x="731488" y="3716395"/>
                  <a:pt x="604238" y="3725150"/>
                </a:cubicBezTo>
                <a:cubicBezTo>
                  <a:pt x="476988" y="3733905"/>
                  <a:pt x="262357" y="3713421"/>
                  <a:pt x="0" y="3725150"/>
                </a:cubicBezTo>
                <a:cubicBezTo>
                  <a:pt x="-65492" y="3593932"/>
                  <a:pt x="55823" y="3315133"/>
                  <a:pt x="0" y="3155734"/>
                </a:cubicBezTo>
                <a:cubicBezTo>
                  <a:pt x="-55823" y="2996335"/>
                  <a:pt x="23599" y="2838482"/>
                  <a:pt x="0" y="2623570"/>
                </a:cubicBezTo>
                <a:cubicBezTo>
                  <a:pt x="-23599" y="2408658"/>
                  <a:pt x="49296" y="2321628"/>
                  <a:pt x="0" y="2203160"/>
                </a:cubicBezTo>
                <a:cubicBezTo>
                  <a:pt x="-49296" y="2084692"/>
                  <a:pt x="47446" y="1863436"/>
                  <a:pt x="0" y="1745499"/>
                </a:cubicBezTo>
                <a:cubicBezTo>
                  <a:pt x="-47446" y="1627562"/>
                  <a:pt x="28377" y="1279016"/>
                  <a:pt x="0" y="1138832"/>
                </a:cubicBezTo>
                <a:cubicBezTo>
                  <a:pt x="-28377" y="998648"/>
                  <a:pt x="35009" y="805372"/>
                  <a:pt x="0" y="718422"/>
                </a:cubicBezTo>
                <a:cubicBezTo>
                  <a:pt x="-35009" y="631472"/>
                  <a:pt x="18453" y="165081"/>
                  <a:pt x="0" y="0"/>
                </a:cubicBezTo>
                <a:close/>
              </a:path>
              <a:path w="9876972" h="3725150" stroke="0" extrusionOk="0">
                <a:moveTo>
                  <a:pt x="0" y="0"/>
                </a:moveTo>
                <a:cubicBezTo>
                  <a:pt x="382773" y="-11180"/>
                  <a:pt x="564292" y="50265"/>
                  <a:pt x="778538" y="0"/>
                </a:cubicBezTo>
                <a:cubicBezTo>
                  <a:pt x="992784" y="-50265"/>
                  <a:pt x="1233333" y="15398"/>
                  <a:pt x="1359536" y="0"/>
                </a:cubicBezTo>
                <a:cubicBezTo>
                  <a:pt x="1485739" y="-15398"/>
                  <a:pt x="1570760" y="12427"/>
                  <a:pt x="1742995" y="0"/>
                </a:cubicBezTo>
                <a:cubicBezTo>
                  <a:pt x="1915230" y="-12427"/>
                  <a:pt x="2129660" y="30807"/>
                  <a:pt x="2323993" y="0"/>
                </a:cubicBezTo>
                <a:cubicBezTo>
                  <a:pt x="2518326" y="-30807"/>
                  <a:pt x="2909223" y="43334"/>
                  <a:pt x="3102531" y="0"/>
                </a:cubicBezTo>
                <a:cubicBezTo>
                  <a:pt x="3295839" y="-43334"/>
                  <a:pt x="3341599" y="3303"/>
                  <a:pt x="3485990" y="0"/>
                </a:cubicBezTo>
                <a:cubicBezTo>
                  <a:pt x="3630381" y="-3303"/>
                  <a:pt x="3671914" y="27695"/>
                  <a:pt x="3770679" y="0"/>
                </a:cubicBezTo>
                <a:cubicBezTo>
                  <a:pt x="3869444" y="-27695"/>
                  <a:pt x="4190491" y="57763"/>
                  <a:pt x="4351678" y="0"/>
                </a:cubicBezTo>
                <a:cubicBezTo>
                  <a:pt x="4512865" y="-57763"/>
                  <a:pt x="4720346" y="46473"/>
                  <a:pt x="4932676" y="0"/>
                </a:cubicBezTo>
                <a:cubicBezTo>
                  <a:pt x="5145006" y="-46473"/>
                  <a:pt x="5284893" y="62403"/>
                  <a:pt x="5612444" y="0"/>
                </a:cubicBezTo>
                <a:cubicBezTo>
                  <a:pt x="5939995" y="-62403"/>
                  <a:pt x="5943300" y="13790"/>
                  <a:pt x="6094673" y="0"/>
                </a:cubicBezTo>
                <a:cubicBezTo>
                  <a:pt x="6246046" y="-13790"/>
                  <a:pt x="6242173" y="22263"/>
                  <a:pt x="6379362" y="0"/>
                </a:cubicBezTo>
                <a:cubicBezTo>
                  <a:pt x="6516551" y="-22263"/>
                  <a:pt x="6575918" y="17185"/>
                  <a:pt x="6762821" y="0"/>
                </a:cubicBezTo>
                <a:cubicBezTo>
                  <a:pt x="6949724" y="-17185"/>
                  <a:pt x="7158597" y="45095"/>
                  <a:pt x="7541359" y="0"/>
                </a:cubicBezTo>
                <a:cubicBezTo>
                  <a:pt x="7924121" y="-45095"/>
                  <a:pt x="7805978" y="22486"/>
                  <a:pt x="7924818" y="0"/>
                </a:cubicBezTo>
                <a:cubicBezTo>
                  <a:pt x="8043658" y="-22486"/>
                  <a:pt x="8205399" y="10116"/>
                  <a:pt x="8308276" y="0"/>
                </a:cubicBezTo>
                <a:cubicBezTo>
                  <a:pt x="8411153" y="-10116"/>
                  <a:pt x="8527060" y="8124"/>
                  <a:pt x="8691735" y="0"/>
                </a:cubicBezTo>
                <a:cubicBezTo>
                  <a:pt x="8856410" y="-8124"/>
                  <a:pt x="9449773" y="141140"/>
                  <a:pt x="9876972" y="0"/>
                </a:cubicBezTo>
                <a:cubicBezTo>
                  <a:pt x="9909207" y="208319"/>
                  <a:pt x="9845906" y="319817"/>
                  <a:pt x="9876972" y="569416"/>
                </a:cubicBezTo>
                <a:cubicBezTo>
                  <a:pt x="9908038" y="819015"/>
                  <a:pt x="9858528" y="865276"/>
                  <a:pt x="9876972" y="1027077"/>
                </a:cubicBezTo>
                <a:cubicBezTo>
                  <a:pt x="9895416" y="1188878"/>
                  <a:pt x="9823633" y="1326494"/>
                  <a:pt x="9876972" y="1521990"/>
                </a:cubicBezTo>
                <a:cubicBezTo>
                  <a:pt x="9930311" y="1717486"/>
                  <a:pt x="9870766" y="1861598"/>
                  <a:pt x="9876972" y="2054154"/>
                </a:cubicBezTo>
                <a:cubicBezTo>
                  <a:pt x="9883178" y="2246710"/>
                  <a:pt x="9847685" y="2418136"/>
                  <a:pt x="9876972" y="2623570"/>
                </a:cubicBezTo>
                <a:cubicBezTo>
                  <a:pt x="9906259" y="2829004"/>
                  <a:pt x="9837615" y="2915333"/>
                  <a:pt x="9876972" y="3118483"/>
                </a:cubicBezTo>
                <a:cubicBezTo>
                  <a:pt x="9916329" y="3321633"/>
                  <a:pt x="9844726" y="3482154"/>
                  <a:pt x="9876972" y="3725150"/>
                </a:cubicBezTo>
                <a:cubicBezTo>
                  <a:pt x="9788860" y="3743627"/>
                  <a:pt x="9732012" y="3695821"/>
                  <a:pt x="9592283" y="3725150"/>
                </a:cubicBezTo>
                <a:cubicBezTo>
                  <a:pt x="9452554" y="3754479"/>
                  <a:pt x="9399663" y="3711123"/>
                  <a:pt x="9307594" y="3725150"/>
                </a:cubicBezTo>
                <a:cubicBezTo>
                  <a:pt x="9215525" y="3739177"/>
                  <a:pt x="9119933" y="3693429"/>
                  <a:pt x="9022904" y="3725150"/>
                </a:cubicBezTo>
                <a:cubicBezTo>
                  <a:pt x="8925875" y="3756871"/>
                  <a:pt x="8644623" y="3720863"/>
                  <a:pt x="8540676" y="3725150"/>
                </a:cubicBezTo>
                <a:cubicBezTo>
                  <a:pt x="8436729" y="3729437"/>
                  <a:pt x="8182407" y="3663623"/>
                  <a:pt x="7959677" y="3725150"/>
                </a:cubicBezTo>
                <a:cubicBezTo>
                  <a:pt x="7736947" y="3786677"/>
                  <a:pt x="7681525" y="3688893"/>
                  <a:pt x="7477449" y="3725150"/>
                </a:cubicBezTo>
                <a:cubicBezTo>
                  <a:pt x="7273373" y="3761407"/>
                  <a:pt x="7008989" y="3670716"/>
                  <a:pt x="6797681" y="3725150"/>
                </a:cubicBezTo>
                <a:cubicBezTo>
                  <a:pt x="6586373" y="3779584"/>
                  <a:pt x="6310650" y="3701619"/>
                  <a:pt x="6019143" y="3725150"/>
                </a:cubicBezTo>
                <a:cubicBezTo>
                  <a:pt x="5727636" y="3748681"/>
                  <a:pt x="5687616" y="3669738"/>
                  <a:pt x="5438145" y="3725150"/>
                </a:cubicBezTo>
                <a:cubicBezTo>
                  <a:pt x="5188674" y="3780562"/>
                  <a:pt x="5138922" y="3675129"/>
                  <a:pt x="4955916" y="3725150"/>
                </a:cubicBezTo>
                <a:cubicBezTo>
                  <a:pt x="4772910" y="3775171"/>
                  <a:pt x="4400350" y="3676561"/>
                  <a:pt x="4177378" y="3725150"/>
                </a:cubicBezTo>
                <a:cubicBezTo>
                  <a:pt x="3954406" y="3773739"/>
                  <a:pt x="3741520" y="3710103"/>
                  <a:pt x="3497610" y="3725150"/>
                </a:cubicBezTo>
                <a:cubicBezTo>
                  <a:pt x="3253700" y="3740197"/>
                  <a:pt x="2955077" y="3683601"/>
                  <a:pt x="2817842" y="3725150"/>
                </a:cubicBezTo>
                <a:cubicBezTo>
                  <a:pt x="2680607" y="3766699"/>
                  <a:pt x="2602539" y="3690582"/>
                  <a:pt x="2434383" y="3725150"/>
                </a:cubicBezTo>
                <a:cubicBezTo>
                  <a:pt x="2266227" y="3759718"/>
                  <a:pt x="1962000" y="3665133"/>
                  <a:pt x="1655845" y="3725150"/>
                </a:cubicBezTo>
                <a:cubicBezTo>
                  <a:pt x="1349690" y="3785167"/>
                  <a:pt x="1132430" y="3720910"/>
                  <a:pt x="976077" y="3725150"/>
                </a:cubicBezTo>
                <a:cubicBezTo>
                  <a:pt x="819724" y="3729390"/>
                  <a:pt x="368751" y="3704517"/>
                  <a:pt x="0" y="3725150"/>
                </a:cubicBezTo>
                <a:cubicBezTo>
                  <a:pt x="-49362" y="3527664"/>
                  <a:pt x="25107" y="3430641"/>
                  <a:pt x="0" y="3267489"/>
                </a:cubicBezTo>
                <a:cubicBezTo>
                  <a:pt x="-25107" y="3104337"/>
                  <a:pt x="26118" y="2989441"/>
                  <a:pt x="0" y="2847079"/>
                </a:cubicBezTo>
                <a:cubicBezTo>
                  <a:pt x="-26118" y="2704717"/>
                  <a:pt x="47691" y="2613963"/>
                  <a:pt x="0" y="2426669"/>
                </a:cubicBezTo>
                <a:cubicBezTo>
                  <a:pt x="-47691" y="2239375"/>
                  <a:pt x="11891" y="2057416"/>
                  <a:pt x="0" y="1931756"/>
                </a:cubicBezTo>
                <a:cubicBezTo>
                  <a:pt x="-11891" y="1806096"/>
                  <a:pt x="28229" y="1644142"/>
                  <a:pt x="0" y="1399592"/>
                </a:cubicBezTo>
                <a:cubicBezTo>
                  <a:pt x="-28229" y="1155042"/>
                  <a:pt x="3467" y="1065523"/>
                  <a:pt x="0" y="867428"/>
                </a:cubicBezTo>
                <a:cubicBezTo>
                  <a:pt x="-3467" y="669333"/>
                  <a:pt x="36213" y="388908"/>
                  <a:pt x="0" y="0"/>
                </a:cubicBezTo>
                <a:close/>
              </a:path>
            </a:pathLst>
          </a:custGeom>
          <a:ln w="285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7" name="Picture 6" descr="A white rectangular sign with black text&#10;&#10;Description automatically generated">
            <a:extLst>
              <a:ext uri="{FF2B5EF4-FFF2-40B4-BE49-F238E27FC236}">
                <a16:creationId xmlns:a16="http://schemas.microsoft.com/office/drawing/2014/main" id="{3DAAAEB1-5721-4ACC-BC4C-31628A260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946" y="4521994"/>
            <a:ext cx="9084107" cy="1655761"/>
          </a:xfrm>
          <a:custGeom>
            <a:avLst/>
            <a:gdLst>
              <a:gd name="connsiteX0" fmla="*/ 0 w 9084107"/>
              <a:gd name="connsiteY0" fmla="*/ 0 h 1655761"/>
              <a:gd name="connsiteX1" fmla="*/ 295233 w 9084107"/>
              <a:gd name="connsiteY1" fmla="*/ 0 h 1655761"/>
              <a:gd name="connsiteX2" fmla="*/ 1044672 w 9084107"/>
              <a:gd name="connsiteY2" fmla="*/ 0 h 1655761"/>
              <a:gd name="connsiteX3" fmla="*/ 1612429 w 9084107"/>
              <a:gd name="connsiteY3" fmla="*/ 0 h 1655761"/>
              <a:gd name="connsiteX4" fmla="*/ 1907662 w 9084107"/>
              <a:gd name="connsiteY4" fmla="*/ 0 h 1655761"/>
              <a:gd name="connsiteX5" fmla="*/ 2475419 w 9084107"/>
              <a:gd name="connsiteY5" fmla="*/ 0 h 1655761"/>
              <a:gd name="connsiteX6" fmla="*/ 3224858 w 9084107"/>
              <a:gd name="connsiteY6" fmla="*/ 0 h 1655761"/>
              <a:gd name="connsiteX7" fmla="*/ 3701774 w 9084107"/>
              <a:gd name="connsiteY7" fmla="*/ 0 h 1655761"/>
              <a:gd name="connsiteX8" fmla="*/ 4178689 w 9084107"/>
              <a:gd name="connsiteY8" fmla="*/ 0 h 1655761"/>
              <a:gd name="connsiteX9" fmla="*/ 4746446 w 9084107"/>
              <a:gd name="connsiteY9" fmla="*/ 0 h 1655761"/>
              <a:gd name="connsiteX10" fmla="*/ 5405044 w 9084107"/>
              <a:gd name="connsiteY10" fmla="*/ 0 h 1655761"/>
              <a:gd name="connsiteX11" fmla="*/ 6063641 w 9084107"/>
              <a:gd name="connsiteY11" fmla="*/ 0 h 1655761"/>
              <a:gd name="connsiteX12" fmla="*/ 6722239 w 9084107"/>
              <a:gd name="connsiteY12" fmla="*/ 0 h 1655761"/>
              <a:gd name="connsiteX13" fmla="*/ 7471678 w 9084107"/>
              <a:gd name="connsiteY13" fmla="*/ 0 h 1655761"/>
              <a:gd name="connsiteX14" fmla="*/ 8039435 w 9084107"/>
              <a:gd name="connsiteY14" fmla="*/ 0 h 1655761"/>
              <a:gd name="connsiteX15" fmla="*/ 9084107 w 9084107"/>
              <a:gd name="connsiteY15" fmla="*/ 0 h 1655761"/>
              <a:gd name="connsiteX16" fmla="*/ 9084107 w 9084107"/>
              <a:gd name="connsiteY16" fmla="*/ 551920 h 1655761"/>
              <a:gd name="connsiteX17" fmla="*/ 9084107 w 9084107"/>
              <a:gd name="connsiteY17" fmla="*/ 1136956 h 1655761"/>
              <a:gd name="connsiteX18" fmla="*/ 9084107 w 9084107"/>
              <a:gd name="connsiteY18" fmla="*/ 1655761 h 1655761"/>
              <a:gd name="connsiteX19" fmla="*/ 8334668 w 9084107"/>
              <a:gd name="connsiteY19" fmla="*/ 1655761 h 1655761"/>
              <a:gd name="connsiteX20" fmla="*/ 7857753 w 9084107"/>
              <a:gd name="connsiteY20" fmla="*/ 1655761 h 1655761"/>
              <a:gd name="connsiteX21" fmla="*/ 7380837 w 9084107"/>
              <a:gd name="connsiteY21" fmla="*/ 1655761 h 1655761"/>
              <a:gd name="connsiteX22" fmla="*/ 6903921 w 9084107"/>
              <a:gd name="connsiteY22" fmla="*/ 1655761 h 1655761"/>
              <a:gd name="connsiteX23" fmla="*/ 6245324 w 9084107"/>
              <a:gd name="connsiteY23" fmla="*/ 1655761 h 1655761"/>
              <a:gd name="connsiteX24" fmla="*/ 5677567 w 9084107"/>
              <a:gd name="connsiteY24" fmla="*/ 1655761 h 1655761"/>
              <a:gd name="connsiteX25" fmla="*/ 5382333 w 9084107"/>
              <a:gd name="connsiteY25" fmla="*/ 1655761 h 1655761"/>
              <a:gd name="connsiteX26" fmla="*/ 4905418 w 9084107"/>
              <a:gd name="connsiteY26" fmla="*/ 1655761 h 1655761"/>
              <a:gd name="connsiteX27" fmla="*/ 4246820 w 9084107"/>
              <a:gd name="connsiteY27" fmla="*/ 1655761 h 1655761"/>
              <a:gd name="connsiteX28" fmla="*/ 3860745 w 9084107"/>
              <a:gd name="connsiteY28" fmla="*/ 1655761 h 1655761"/>
              <a:gd name="connsiteX29" fmla="*/ 3111307 w 9084107"/>
              <a:gd name="connsiteY29" fmla="*/ 1655761 h 1655761"/>
              <a:gd name="connsiteX30" fmla="*/ 2361868 w 9084107"/>
              <a:gd name="connsiteY30" fmla="*/ 1655761 h 1655761"/>
              <a:gd name="connsiteX31" fmla="*/ 1794111 w 9084107"/>
              <a:gd name="connsiteY31" fmla="*/ 1655761 h 1655761"/>
              <a:gd name="connsiteX32" fmla="*/ 1044672 w 9084107"/>
              <a:gd name="connsiteY32" fmla="*/ 1655761 h 1655761"/>
              <a:gd name="connsiteX33" fmla="*/ 0 w 9084107"/>
              <a:gd name="connsiteY33" fmla="*/ 1655761 h 1655761"/>
              <a:gd name="connsiteX34" fmla="*/ 0 w 9084107"/>
              <a:gd name="connsiteY34" fmla="*/ 1087283 h 1655761"/>
              <a:gd name="connsiteX35" fmla="*/ 0 w 9084107"/>
              <a:gd name="connsiteY35" fmla="*/ 568478 h 1655761"/>
              <a:gd name="connsiteX36" fmla="*/ 0 w 9084107"/>
              <a:gd name="connsiteY36" fmla="*/ 0 h 165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084107" h="1655761" fill="none" extrusionOk="0">
                <a:moveTo>
                  <a:pt x="0" y="0"/>
                </a:moveTo>
                <a:cubicBezTo>
                  <a:pt x="107835" y="-31019"/>
                  <a:pt x="190910" y="3068"/>
                  <a:pt x="295233" y="0"/>
                </a:cubicBezTo>
                <a:cubicBezTo>
                  <a:pt x="399556" y="-3068"/>
                  <a:pt x="864805" y="6779"/>
                  <a:pt x="1044672" y="0"/>
                </a:cubicBezTo>
                <a:cubicBezTo>
                  <a:pt x="1224539" y="-6779"/>
                  <a:pt x="1439636" y="43460"/>
                  <a:pt x="1612429" y="0"/>
                </a:cubicBezTo>
                <a:cubicBezTo>
                  <a:pt x="1785222" y="-43460"/>
                  <a:pt x="1836494" y="22053"/>
                  <a:pt x="1907662" y="0"/>
                </a:cubicBezTo>
                <a:cubicBezTo>
                  <a:pt x="1978830" y="-22053"/>
                  <a:pt x="2346802" y="42468"/>
                  <a:pt x="2475419" y="0"/>
                </a:cubicBezTo>
                <a:cubicBezTo>
                  <a:pt x="2604036" y="-42468"/>
                  <a:pt x="2975845" y="45881"/>
                  <a:pt x="3224858" y="0"/>
                </a:cubicBezTo>
                <a:cubicBezTo>
                  <a:pt x="3473871" y="-45881"/>
                  <a:pt x="3479519" y="35348"/>
                  <a:pt x="3701774" y="0"/>
                </a:cubicBezTo>
                <a:cubicBezTo>
                  <a:pt x="3924029" y="-35348"/>
                  <a:pt x="4031013" y="8894"/>
                  <a:pt x="4178689" y="0"/>
                </a:cubicBezTo>
                <a:cubicBezTo>
                  <a:pt x="4326365" y="-8894"/>
                  <a:pt x="4494263" y="5140"/>
                  <a:pt x="4746446" y="0"/>
                </a:cubicBezTo>
                <a:cubicBezTo>
                  <a:pt x="4998629" y="-5140"/>
                  <a:pt x="5100581" y="8747"/>
                  <a:pt x="5405044" y="0"/>
                </a:cubicBezTo>
                <a:cubicBezTo>
                  <a:pt x="5709507" y="-8747"/>
                  <a:pt x="5843959" y="60237"/>
                  <a:pt x="6063641" y="0"/>
                </a:cubicBezTo>
                <a:cubicBezTo>
                  <a:pt x="6283323" y="-60237"/>
                  <a:pt x="6493048" y="12251"/>
                  <a:pt x="6722239" y="0"/>
                </a:cubicBezTo>
                <a:cubicBezTo>
                  <a:pt x="6951430" y="-12251"/>
                  <a:pt x="7165595" y="18970"/>
                  <a:pt x="7471678" y="0"/>
                </a:cubicBezTo>
                <a:cubicBezTo>
                  <a:pt x="7777761" y="-18970"/>
                  <a:pt x="7828136" y="56641"/>
                  <a:pt x="8039435" y="0"/>
                </a:cubicBezTo>
                <a:cubicBezTo>
                  <a:pt x="8250734" y="-56641"/>
                  <a:pt x="8679874" y="6684"/>
                  <a:pt x="9084107" y="0"/>
                </a:cubicBezTo>
                <a:cubicBezTo>
                  <a:pt x="9146684" y="267290"/>
                  <a:pt x="9038479" y="305728"/>
                  <a:pt x="9084107" y="551920"/>
                </a:cubicBezTo>
                <a:cubicBezTo>
                  <a:pt x="9129735" y="798112"/>
                  <a:pt x="9025459" y="964358"/>
                  <a:pt x="9084107" y="1136956"/>
                </a:cubicBezTo>
                <a:cubicBezTo>
                  <a:pt x="9142755" y="1309554"/>
                  <a:pt x="9079917" y="1506268"/>
                  <a:pt x="9084107" y="1655761"/>
                </a:cubicBezTo>
                <a:cubicBezTo>
                  <a:pt x="8888547" y="1738444"/>
                  <a:pt x="8573025" y="1574267"/>
                  <a:pt x="8334668" y="1655761"/>
                </a:cubicBezTo>
                <a:cubicBezTo>
                  <a:pt x="8096311" y="1737255"/>
                  <a:pt x="8037219" y="1610193"/>
                  <a:pt x="7857753" y="1655761"/>
                </a:cubicBezTo>
                <a:cubicBezTo>
                  <a:pt x="7678287" y="1701329"/>
                  <a:pt x="7610465" y="1599321"/>
                  <a:pt x="7380837" y="1655761"/>
                </a:cubicBezTo>
                <a:cubicBezTo>
                  <a:pt x="7151209" y="1712201"/>
                  <a:pt x="7048639" y="1639498"/>
                  <a:pt x="6903921" y="1655761"/>
                </a:cubicBezTo>
                <a:cubicBezTo>
                  <a:pt x="6759203" y="1672024"/>
                  <a:pt x="6562877" y="1613853"/>
                  <a:pt x="6245324" y="1655761"/>
                </a:cubicBezTo>
                <a:cubicBezTo>
                  <a:pt x="5927771" y="1697669"/>
                  <a:pt x="5916766" y="1647076"/>
                  <a:pt x="5677567" y="1655761"/>
                </a:cubicBezTo>
                <a:cubicBezTo>
                  <a:pt x="5438368" y="1664446"/>
                  <a:pt x="5487381" y="1641862"/>
                  <a:pt x="5382333" y="1655761"/>
                </a:cubicBezTo>
                <a:cubicBezTo>
                  <a:pt x="5277285" y="1669660"/>
                  <a:pt x="5018319" y="1611930"/>
                  <a:pt x="4905418" y="1655761"/>
                </a:cubicBezTo>
                <a:cubicBezTo>
                  <a:pt x="4792517" y="1699592"/>
                  <a:pt x="4469409" y="1623982"/>
                  <a:pt x="4246820" y="1655761"/>
                </a:cubicBezTo>
                <a:cubicBezTo>
                  <a:pt x="4024231" y="1687540"/>
                  <a:pt x="4044070" y="1654349"/>
                  <a:pt x="3860745" y="1655761"/>
                </a:cubicBezTo>
                <a:cubicBezTo>
                  <a:pt x="3677421" y="1657173"/>
                  <a:pt x="3349971" y="1654448"/>
                  <a:pt x="3111307" y="1655761"/>
                </a:cubicBezTo>
                <a:cubicBezTo>
                  <a:pt x="2872643" y="1657074"/>
                  <a:pt x="2635184" y="1633736"/>
                  <a:pt x="2361868" y="1655761"/>
                </a:cubicBezTo>
                <a:cubicBezTo>
                  <a:pt x="2088552" y="1677786"/>
                  <a:pt x="2074501" y="1626274"/>
                  <a:pt x="1794111" y="1655761"/>
                </a:cubicBezTo>
                <a:cubicBezTo>
                  <a:pt x="1513721" y="1685248"/>
                  <a:pt x="1273146" y="1629324"/>
                  <a:pt x="1044672" y="1655761"/>
                </a:cubicBezTo>
                <a:cubicBezTo>
                  <a:pt x="816198" y="1682198"/>
                  <a:pt x="438277" y="1645278"/>
                  <a:pt x="0" y="1655761"/>
                </a:cubicBezTo>
                <a:cubicBezTo>
                  <a:pt x="-54719" y="1385555"/>
                  <a:pt x="6091" y="1220461"/>
                  <a:pt x="0" y="1087283"/>
                </a:cubicBezTo>
                <a:cubicBezTo>
                  <a:pt x="-6091" y="954105"/>
                  <a:pt x="1508" y="692695"/>
                  <a:pt x="0" y="568478"/>
                </a:cubicBezTo>
                <a:cubicBezTo>
                  <a:pt x="-1508" y="444262"/>
                  <a:pt x="16241" y="247505"/>
                  <a:pt x="0" y="0"/>
                </a:cubicBezTo>
                <a:close/>
              </a:path>
              <a:path w="9084107" h="1655761" stroke="0" extrusionOk="0">
                <a:moveTo>
                  <a:pt x="0" y="0"/>
                </a:moveTo>
                <a:cubicBezTo>
                  <a:pt x="223052" y="-9176"/>
                  <a:pt x="254096" y="16465"/>
                  <a:pt x="476916" y="0"/>
                </a:cubicBezTo>
                <a:cubicBezTo>
                  <a:pt x="699736" y="-16465"/>
                  <a:pt x="712891" y="15774"/>
                  <a:pt x="772149" y="0"/>
                </a:cubicBezTo>
                <a:cubicBezTo>
                  <a:pt x="831407" y="-15774"/>
                  <a:pt x="1201247" y="1751"/>
                  <a:pt x="1521588" y="0"/>
                </a:cubicBezTo>
                <a:cubicBezTo>
                  <a:pt x="1841929" y="-1751"/>
                  <a:pt x="1820470" y="45048"/>
                  <a:pt x="1998504" y="0"/>
                </a:cubicBezTo>
                <a:cubicBezTo>
                  <a:pt x="2176538" y="-45048"/>
                  <a:pt x="2341563" y="19415"/>
                  <a:pt x="2475419" y="0"/>
                </a:cubicBezTo>
                <a:cubicBezTo>
                  <a:pt x="2609276" y="-19415"/>
                  <a:pt x="3028719" y="66592"/>
                  <a:pt x="3224858" y="0"/>
                </a:cubicBezTo>
                <a:cubicBezTo>
                  <a:pt x="3420997" y="-66592"/>
                  <a:pt x="3446013" y="25752"/>
                  <a:pt x="3610933" y="0"/>
                </a:cubicBezTo>
                <a:cubicBezTo>
                  <a:pt x="3775853" y="-25752"/>
                  <a:pt x="4123987" y="46151"/>
                  <a:pt x="4360371" y="0"/>
                </a:cubicBezTo>
                <a:cubicBezTo>
                  <a:pt x="4596755" y="-46151"/>
                  <a:pt x="4784508" y="74460"/>
                  <a:pt x="5109810" y="0"/>
                </a:cubicBezTo>
                <a:cubicBezTo>
                  <a:pt x="5435112" y="-74460"/>
                  <a:pt x="5513669" y="36014"/>
                  <a:pt x="5677567" y="0"/>
                </a:cubicBezTo>
                <a:cubicBezTo>
                  <a:pt x="5841465" y="-36014"/>
                  <a:pt x="6156157" y="6586"/>
                  <a:pt x="6427006" y="0"/>
                </a:cubicBezTo>
                <a:cubicBezTo>
                  <a:pt x="6697855" y="-6586"/>
                  <a:pt x="6691171" y="24654"/>
                  <a:pt x="6903921" y="0"/>
                </a:cubicBezTo>
                <a:cubicBezTo>
                  <a:pt x="7116671" y="-24654"/>
                  <a:pt x="7231954" y="32863"/>
                  <a:pt x="7380837" y="0"/>
                </a:cubicBezTo>
                <a:cubicBezTo>
                  <a:pt x="7529720" y="-32863"/>
                  <a:pt x="7744709" y="41879"/>
                  <a:pt x="8039435" y="0"/>
                </a:cubicBezTo>
                <a:cubicBezTo>
                  <a:pt x="8334161" y="-41879"/>
                  <a:pt x="8292256" y="51160"/>
                  <a:pt x="8516350" y="0"/>
                </a:cubicBezTo>
                <a:cubicBezTo>
                  <a:pt x="8740445" y="-51160"/>
                  <a:pt x="8893844" y="65149"/>
                  <a:pt x="9084107" y="0"/>
                </a:cubicBezTo>
                <a:cubicBezTo>
                  <a:pt x="9116935" y="117992"/>
                  <a:pt x="9030361" y="389455"/>
                  <a:pt x="9084107" y="585036"/>
                </a:cubicBezTo>
                <a:cubicBezTo>
                  <a:pt x="9137853" y="780617"/>
                  <a:pt x="9058208" y="916027"/>
                  <a:pt x="9084107" y="1153513"/>
                </a:cubicBezTo>
                <a:cubicBezTo>
                  <a:pt x="9110006" y="1390999"/>
                  <a:pt x="9026914" y="1476934"/>
                  <a:pt x="9084107" y="1655761"/>
                </a:cubicBezTo>
                <a:cubicBezTo>
                  <a:pt x="8940430" y="1681585"/>
                  <a:pt x="8930998" y="1620798"/>
                  <a:pt x="8788874" y="1655761"/>
                </a:cubicBezTo>
                <a:cubicBezTo>
                  <a:pt x="8646750" y="1690724"/>
                  <a:pt x="8359906" y="1587958"/>
                  <a:pt x="8039435" y="1655761"/>
                </a:cubicBezTo>
                <a:cubicBezTo>
                  <a:pt x="7718964" y="1723564"/>
                  <a:pt x="7740447" y="1653655"/>
                  <a:pt x="7471678" y="1655761"/>
                </a:cubicBezTo>
                <a:cubicBezTo>
                  <a:pt x="7202909" y="1657867"/>
                  <a:pt x="7185153" y="1647601"/>
                  <a:pt x="7085603" y="1655761"/>
                </a:cubicBezTo>
                <a:cubicBezTo>
                  <a:pt x="6986053" y="1663921"/>
                  <a:pt x="6652099" y="1605754"/>
                  <a:pt x="6517847" y="1655761"/>
                </a:cubicBezTo>
                <a:cubicBezTo>
                  <a:pt x="6383595" y="1705768"/>
                  <a:pt x="6321651" y="1643900"/>
                  <a:pt x="6222613" y="1655761"/>
                </a:cubicBezTo>
                <a:cubicBezTo>
                  <a:pt x="6123575" y="1667622"/>
                  <a:pt x="6029991" y="1650743"/>
                  <a:pt x="5927380" y="1655761"/>
                </a:cubicBezTo>
                <a:cubicBezTo>
                  <a:pt x="5824769" y="1660779"/>
                  <a:pt x="5539742" y="1648960"/>
                  <a:pt x="5359623" y="1655761"/>
                </a:cubicBezTo>
                <a:cubicBezTo>
                  <a:pt x="5179504" y="1662562"/>
                  <a:pt x="5125664" y="1633213"/>
                  <a:pt x="4973549" y="1655761"/>
                </a:cubicBezTo>
                <a:cubicBezTo>
                  <a:pt x="4821434" y="1678309"/>
                  <a:pt x="4577123" y="1586144"/>
                  <a:pt x="4314951" y="1655761"/>
                </a:cubicBezTo>
                <a:cubicBezTo>
                  <a:pt x="4052779" y="1725378"/>
                  <a:pt x="4038121" y="1644890"/>
                  <a:pt x="3928876" y="1655761"/>
                </a:cubicBezTo>
                <a:cubicBezTo>
                  <a:pt x="3819632" y="1666632"/>
                  <a:pt x="3441383" y="1580757"/>
                  <a:pt x="3270279" y="1655761"/>
                </a:cubicBezTo>
                <a:cubicBezTo>
                  <a:pt x="3099175" y="1730765"/>
                  <a:pt x="3035113" y="1654105"/>
                  <a:pt x="2975045" y="1655761"/>
                </a:cubicBezTo>
                <a:cubicBezTo>
                  <a:pt x="2914977" y="1657417"/>
                  <a:pt x="2609768" y="1654450"/>
                  <a:pt x="2316447" y="1655761"/>
                </a:cubicBezTo>
                <a:cubicBezTo>
                  <a:pt x="2023126" y="1657072"/>
                  <a:pt x="2028671" y="1637898"/>
                  <a:pt x="1930373" y="1655761"/>
                </a:cubicBezTo>
                <a:cubicBezTo>
                  <a:pt x="1832075" y="1673624"/>
                  <a:pt x="1734588" y="1643835"/>
                  <a:pt x="1635139" y="1655761"/>
                </a:cubicBezTo>
                <a:cubicBezTo>
                  <a:pt x="1535690" y="1667687"/>
                  <a:pt x="1397297" y="1621519"/>
                  <a:pt x="1249065" y="1655761"/>
                </a:cubicBezTo>
                <a:cubicBezTo>
                  <a:pt x="1100833" y="1690003"/>
                  <a:pt x="910162" y="1614536"/>
                  <a:pt x="590467" y="1655761"/>
                </a:cubicBezTo>
                <a:cubicBezTo>
                  <a:pt x="270772" y="1696986"/>
                  <a:pt x="211616" y="1598360"/>
                  <a:pt x="0" y="1655761"/>
                </a:cubicBezTo>
                <a:cubicBezTo>
                  <a:pt x="-40836" y="1459790"/>
                  <a:pt x="5543" y="1274698"/>
                  <a:pt x="0" y="1153513"/>
                </a:cubicBezTo>
                <a:cubicBezTo>
                  <a:pt x="-5543" y="1032328"/>
                  <a:pt x="52482" y="757902"/>
                  <a:pt x="0" y="651266"/>
                </a:cubicBezTo>
                <a:cubicBezTo>
                  <a:pt x="-52482" y="544630"/>
                  <a:pt x="25316" y="172326"/>
                  <a:pt x="0" y="0"/>
                </a:cubicBezTo>
                <a:close/>
              </a:path>
            </a:pathLst>
          </a:custGeom>
          <a:ln w="28575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168517-6434-D5F6-31E6-02C47DEBC70A}"/>
              </a:ext>
            </a:extLst>
          </p:cNvPr>
          <p:cNvSpPr txBox="1"/>
          <p:nvPr/>
        </p:nvSpPr>
        <p:spPr>
          <a:xfrm>
            <a:off x="3189514" y="617775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Lehigh University, MIT-IBM Watson AI Lab, IBM Research</a:t>
            </a:r>
          </a:p>
        </p:txBody>
      </p:sp>
    </p:spTree>
    <p:extLst>
      <p:ext uri="{BB962C8B-B14F-4D97-AF65-F5344CB8AC3E}">
        <p14:creationId xmlns:p14="http://schemas.microsoft.com/office/powerpoint/2010/main" val="2228829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5427F-7DFB-E3CB-3FEB-C4F503BE7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BCC27-3D9B-2DED-1B23-D541DBE5C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3" y="265735"/>
            <a:ext cx="11380305" cy="766989"/>
          </a:xfrm>
        </p:spPr>
        <p:txBody>
          <a:bodyPr/>
          <a:lstStyle/>
          <a:p>
            <a:r>
              <a:rPr lang="en-US" dirty="0"/>
              <a:t>Experiment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4944EE-6AB5-7571-BE2E-555EB7149C9C}"/>
              </a:ext>
            </a:extLst>
          </p:cNvPr>
          <p:cNvSpPr txBox="1"/>
          <p:nvPr/>
        </p:nvSpPr>
        <p:spPr>
          <a:xfrm>
            <a:off x="417443" y="1212574"/>
            <a:ext cx="97157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effectLst/>
                <a:latin typeface="NimbusRomNo9L"/>
              </a:rPr>
              <a:t>• RQ1: </a:t>
            </a:r>
            <a:r>
              <a:rPr lang="en-US" sz="1800" dirty="0">
                <a:effectLst/>
                <a:latin typeface="NimbusRomNo9L"/>
              </a:rPr>
              <a:t>How effective is our method in preserving the relationships when generating counterfactuals? </a:t>
            </a:r>
            <a:endParaRPr lang="en-US" dirty="0"/>
          </a:p>
          <a:p>
            <a:r>
              <a:rPr lang="en-US" sz="1800" b="1" dirty="0">
                <a:effectLst/>
                <a:latin typeface="NimbusRomNo9L"/>
              </a:rPr>
              <a:t>• RQ2: </a:t>
            </a:r>
            <a:r>
              <a:rPr lang="en-US" sz="1800" dirty="0">
                <a:effectLst/>
                <a:latin typeface="NimbusRomNo9L"/>
              </a:rPr>
              <a:t>How can our method provide suggestions in a real-world machine learning application? </a:t>
            </a:r>
            <a:endParaRPr lang="en-US" dirty="0"/>
          </a:p>
          <a:p>
            <a:endParaRPr lang="en-US" dirty="0"/>
          </a:p>
        </p:txBody>
      </p:sp>
      <p:pic>
        <p:nvPicPr>
          <p:cNvPr id="10" name="Picture 9" descr="A table with numbers and text&#10;&#10;Description automatically generated">
            <a:extLst>
              <a:ext uri="{FF2B5EF4-FFF2-40B4-BE49-F238E27FC236}">
                <a16:creationId xmlns:a16="http://schemas.microsoft.com/office/drawing/2014/main" id="{4051CC9A-FF0C-B79E-3E25-F0F6BDEB0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155782"/>
            <a:ext cx="7772400" cy="16882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DCC26E-872A-B525-61D8-DE68EC7E1069}"/>
              </a:ext>
            </a:extLst>
          </p:cNvPr>
          <p:cNvSpPr txBox="1"/>
          <p:nvPr/>
        </p:nvSpPr>
        <p:spPr>
          <a:xfrm>
            <a:off x="5554473" y="1858618"/>
            <a:ext cx="1127553" cy="369332"/>
          </a:xfrm>
          <a:custGeom>
            <a:avLst/>
            <a:gdLst>
              <a:gd name="connsiteX0" fmla="*/ 0 w 1127553"/>
              <a:gd name="connsiteY0" fmla="*/ 0 h 369332"/>
              <a:gd name="connsiteX1" fmla="*/ 552501 w 1127553"/>
              <a:gd name="connsiteY1" fmla="*/ 0 h 369332"/>
              <a:gd name="connsiteX2" fmla="*/ 1127553 w 1127553"/>
              <a:gd name="connsiteY2" fmla="*/ 0 h 369332"/>
              <a:gd name="connsiteX3" fmla="*/ 1127553 w 1127553"/>
              <a:gd name="connsiteY3" fmla="*/ 369332 h 369332"/>
              <a:gd name="connsiteX4" fmla="*/ 563777 w 1127553"/>
              <a:gd name="connsiteY4" fmla="*/ 369332 h 369332"/>
              <a:gd name="connsiteX5" fmla="*/ 0 w 1127553"/>
              <a:gd name="connsiteY5" fmla="*/ 369332 h 369332"/>
              <a:gd name="connsiteX6" fmla="*/ 0 w 1127553"/>
              <a:gd name="connsiteY6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7553" h="369332" extrusionOk="0">
                <a:moveTo>
                  <a:pt x="0" y="0"/>
                </a:moveTo>
                <a:cubicBezTo>
                  <a:pt x="249110" y="-21290"/>
                  <a:pt x="392321" y="17480"/>
                  <a:pt x="552501" y="0"/>
                </a:cubicBezTo>
                <a:cubicBezTo>
                  <a:pt x="712681" y="-17480"/>
                  <a:pt x="1003090" y="5264"/>
                  <a:pt x="1127553" y="0"/>
                </a:cubicBezTo>
                <a:cubicBezTo>
                  <a:pt x="1155516" y="78977"/>
                  <a:pt x="1097129" y="271296"/>
                  <a:pt x="1127553" y="369332"/>
                </a:cubicBezTo>
                <a:cubicBezTo>
                  <a:pt x="895118" y="418618"/>
                  <a:pt x="786184" y="338287"/>
                  <a:pt x="563777" y="369332"/>
                </a:cubicBezTo>
                <a:cubicBezTo>
                  <a:pt x="341370" y="400377"/>
                  <a:pt x="268834" y="307464"/>
                  <a:pt x="0" y="369332"/>
                </a:cubicBezTo>
                <a:cubicBezTo>
                  <a:pt x="-6017" y="217080"/>
                  <a:pt x="5246" y="88445"/>
                  <a:pt x="0" y="0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US" b="1" dirty="0"/>
              <a:t>Datasets</a:t>
            </a:r>
          </a:p>
        </p:txBody>
      </p:sp>
      <p:pic>
        <p:nvPicPr>
          <p:cNvPr id="15" name="Picture 14" descr="A black and white math equations&#10;&#10;Description automatically generated with medium confidence">
            <a:extLst>
              <a:ext uri="{FF2B5EF4-FFF2-40B4-BE49-F238E27FC236}">
                <a16:creationId xmlns:a16="http://schemas.microsoft.com/office/drawing/2014/main" id="{DA434A39-ECE7-EE5D-F73F-9B157B436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26" y="4412029"/>
            <a:ext cx="4358861" cy="1651424"/>
          </a:xfrm>
          <a:prstGeom prst="rect">
            <a:avLst/>
          </a:prstGeom>
          <a:ln>
            <a:solidFill>
              <a:srgbClr val="C00000"/>
            </a:solidFill>
            <a:prstDash val="dash"/>
          </a:ln>
        </p:spPr>
      </p:pic>
      <p:pic>
        <p:nvPicPr>
          <p:cNvPr id="17" name="Picture 16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338FE4B0-C6CC-E85E-A2E0-63C1EAC093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633" y="4412029"/>
            <a:ext cx="3949061" cy="1651425"/>
          </a:xfrm>
          <a:prstGeom prst="rect">
            <a:avLst/>
          </a:prstGeom>
          <a:ln>
            <a:solidFill>
              <a:srgbClr val="004CED"/>
            </a:solidFill>
            <a:prstDash val="dashDot"/>
          </a:ln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F809EC61-B686-C5CC-7ADF-2D223BF8CFF1}"/>
              </a:ext>
            </a:extLst>
          </p:cNvPr>
          <p:cNvSpPr/>
          <p:nvPr/>
        </p:nvSpPr>
        <p:spPr>
          <a:xfrm>
            <a:off x="4065104" y="2534478"/>
            <a:ext cx="1381539" cy="367748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BE91C9E-DCED-6D2F-A6EB-087C6FBFA366}"/>
              </a:ext>
            </a:extLst>
          </p:cNvPr>
          <p:cNvSpPr/>
          <p:nvPr/>
        </p:nvSpPr>
        <p:spPr>
          <a:xfrm>
            <a:off x="5512349" y="2535086"/>
            <a:ext cx="1789598" cy="367748"/>
          </a:xfrm>
          <a:prstGeom prst="ellipse">
            <a:avLst/>
          </a:prstGeom>
          <a:noFill/>
          <a:ln w="9525" cap="flat" cmpd="sng" algn="ctr">
            <a:solidFill>
              <a:srgbClr val="004CE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E84E9E1-CEBE-5DB4-0534-FA2041531777}"/>
              </a:ext>
            </a:extLst>
          </p:cNvPr>
          <p:cNvCxnSpPr/>
          <p:nvPr/>
        </p:nvCxnSpPr>
        <p:spPr>
          <a:xfrm>
            <a:off x="7017026" y="2902226"/>
            <a:ext cx="0" cy="1509803"/>
          </a:xfrm>
          <a:prstGeom prst="straightConnector1">
            <a:avLst/>
          </a:prstGeom>
          <a:ln>
            <a:solidFill>
              <a:srgbClr val="004CED"/>
            </a:solidFill>
            <a:prstDash val="lg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6D59012-1171-E5CE-775C-FD0051D55EDF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4267426" y="2848371"/>
            <a:ext cx="0" cy="1563658"/>
          </a:xfrm>
          <a:prstGeom prst="straightConnector1">
            <a:avLst/>
          </a:prstGeom>
          <a:ln>
            <a:solidFill>
              <a:srgbClr val="C00000"/>
            </a:solidFill>
            <a:prstDash val="lg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8E7EEED-30DF-C90B-8802-DD526254E06F}"/>
              </a:ext>
            </a:extLst>
          </p:cNvPr>
          <p:cNvSpPr txBox="1"/>
          <p:nvPr/>
        </p:nvSpPr>
        <p:spPr>
          <a:xfrm>
            <a:off x="1317900" y="6120129"/>
            <a:ext cx="290471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>
                <a:effectLst/>
                <a:latin typeface="NimbusRomNo9L"/>
              </a:rPr>
              <a:t>If </a:t>
            </a:r>
            <a:r>
              <a:rPr lang="en-US" sz="1200" dirty="0">
                <a:effectLst/>
                <a:latin typeface="CMMI10"/>
              </a:rPr>
              <a:t>X</a:t>
            </a:r>
            <a:r>
              <a:rPr lang="en-US" sz="500" dirty="0">
                <a:effectLst/>
                <a:latin typeface="CMR7"/>
              </a:rPr>
              <a:t>3 </a:t>
            </a:r>
            <a:r>
              <a:rPr lang="en-US" sz="1200" i="1" dirty="0">
                <a:effectLst/>
                <a:latin typeface="NimbusRomNo9L"/>
              </a:rPr>
              <a:t>decrease/increase, </a:t>
            </a:r>
            <a:r>
              <a:rPr lang="en-US" sz="1200" dirty="0">
                <a:effectLst/>
                <a:latin typeface="CMMI10"/>
              </a:rPr>
              <a:t>X</a:t>
            </a:r>
            <a:r>
              <a:rPr lang="en-US" sz="500" dirty="0">
                <a:effectLst/>
                <a:latin typeface="CMR7"/>
              </a:rPr>
              <a:t>4 </a:t>
            </a:r>
            <a:r>
              <a:rPr lang="en-US" sz="1200" i="1" dirty="0">
                <a:effectLst/>
                <a:latin typeface="NimbusRomNo9L"/>
              </a:rPr>
              <a:t>increase/decrease</a:t>
            </a:r>
            <a:r>
              <a:rPr lang="en-US" sz="1200" dirty="0">
                <a:effectLst/>
                <a:latin typeface="NimbusRomNo9L"/>
              </a:rPr>
              <a:t>. </a:t>
            </a:r>
            <a:endParaRPr lang="en-US" sz="1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B78095-D561-DC75-268C-53BD86051185}"/>
              </a:ext>
            </a:extLst>
          </p:cNvPr>
          <p:cNvSpPr txBox="1"/>
          <p:nvPr/>
        </p:nvSpPr>
        <p:spPr>
          <a:xfrm>
            <a:off x="5949674" y="6120128"/>
            <a:ext cx="60976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effectLst/>
                <a:latin typeface="CMMI10"/>
              </a:rPr>
              <a:t>X</a:t>
            </a:r>
            <a:r>
              <a:rPr lang="en-US" sz="500" dirty="0">
                <a:effectLst/>
                <a:latin typeface="CMR7"/>
              </a:rPr>
              <a:t>1 </a:t>
            </a:r>
            <a:r>
              <a:rPr lang="en-US" sz="1200" i="1" dirty="0">
                <a:effectLst/>
                <a:latin typeface="NimbusRomNo9L"/>
              </a:rPr>
              <a:t>increase/decrease, </a:t>
            </a:r>
            <a:r>
              <a:rPr lang="en-US" sz="1200" dirty="0">
                <a:effectLst/>
                <a:latin typeface="CMMI10"/>
              </a:rPr>
              <a:t>X</a:t>
            </a:r>
            <a:r>
              <a:rPr lang="en-US" sz="500" dirty="0">
                <a:effectLst/>
                <a:latin typeface="CMR7"/>
              </a:rPr>
              <a:t>2 </a:t>
            </a:r>
            <a:r>
              <a:rPr lang="en-US" sz="1200" i="1" dirty="0">
                <a:effectLst/>
                <a:latin typeface="NimbusRomNo9L"/>
              </a:rPr>
              <a:t>increase/decrease, and (2) if </a:t>
            </a:r>
            <a:r>
              <a:rPr lang="en-US" sz="1200" dirty="0">
                <a:effectLst/>
                <a:latin typeface="CMMI10"/>
              </a:rPr>
              <a:t>X</a:t>
            </a:r>
            <a:r>
              <a:rPr lang="en-US" sz="500" dirty="0">
                <a:effectLst/>
                <a:latin typeface="CMR7"/>
              </a:rPr>
              <a:t>4 </a:t>
            </a:r>
            <a:r>
              <a:rPr lang="en-US" sz="1200" i="1" dirty="0">
                <a:effectLst/>
                <a:latin typeface="NimbusRomNo9L"/>
              </a:rPr>
              <a:t>increase/decrease, </a:t>
            </a:r>
            <a:r>
              <a:rPr lang="en-US" sz="1200" dirty="0">
                <a:effectLst/>
                <a:latin typeface="CMMI10"/>
              </a:rPr>
              <a:t>X</a:t>
            </a:r>
            <a:r>
              <a:rPr lang="en-US" sz="500" dirty="0">
                <a:effectLst/>
                <a:latin typeface="CMR7"/>
              </a:rPr>
              <a:t>5 </a:t>
            </a:r>
            <a:r>
              <a:rPr lang="en-US" sz="1200" i="1" dirty="0">
                <a:effectLst/>
                <a:latin typeface="NimbusRomNo9L"/>
              </a:rPr>
              <a:t>increase/decrease </a:t>
            </a:r>
            <a:endParaRPr lang="en-US" sz="1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DE322E-ABBA-C5EA-DC3B-9EA0895EAD3A}"/>
              </a:ext>
            </a:extLst>
          </p:cNvPr>
          <p:cNvSpPr txBox="1"/>
          <p:nvPr/>
        </p:nvSpPr>
        <p:spPr>
          <a:xfrm>
            <a:off x="950704" y="6332135"/>
            <a:ext cx="363910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effectLst/>
                <a:latin typeface="NimbusRomNo9L"/>
              </a:rPr>
              <a:t>labeled to 1 when </a:t>
            </a:r>
            <a:r>
              <a:rPr lang="en-US" sz="1200" dirty="0">
                <a:effectLst/>
                <a:latin typeface="SFTT1000"/>
              </a:rPr>
              <a:t>sin</a:t>
            </a:r>
            <a:r>
              <a:rPr lang="en-US" sz="1200" dirty="0">
                <a:effectLst/>
                <a:latin typeface="CMR10"/>
              </a:rPr>
              <a:t>(</a:t>
            </a:r>
            <a:r>
              <a:rPr lang="en-US" sz="1200" dirty="0">
                <a:effectLst/>
                <a:latin typeface="CMMI10"/>
              </a:rPr>
              <a:t>X</a:t>
            </a:r>
            <a:r>
              <a:rPr lang="en-US" sz="500" dirty="0">
                <a:effectLst/>
                <a:latin typeface="CMMI7"/>
              </a:rPr>
              <a:t>i</a:t>
            </a:r>
            <a:r>
              <a:rPr lang="en-US" sz="1200" dirty="0">
                <a:effectLst/>
                <a:latin typeface="CMR10"/>
              </a:rPr>
              <a:t>) </a:t>
            </a:r>
            <a:r>
              <a:rPr lang="en-US" sz="1200" dirty="0">
                <a:effectLst/>
                <a:latin typeface="CMMI10"/>
              </a:rPr>
              <a:t>&gt; </a:t>
            </a:r>
            <a:r>
              <a:rPr lang="en-US" sz="1200" dirty="0">
                <a:effectLst/>
                <a:latin typeface="CMR10"/>
              </a:rPr>
              <a:t>0</a:t>
            </a:r>
            <a:r>
              <a:rPr lang="en-US" sz="1200" dirty="0">
                <a:effectLst/>
                <a:latin typeface="CMMI10"/>
              </a:rPr>
              <a:t>.</a:t>
            </a:r>
            <a:r>
              <a:rPr lang="en-US" sz="1200" dirty="0">
                <a:effectLst/>
                <a:latin typeface="CMR10"/>
              </a:rPr>
              <a:t>5 </a:t>
            </a:r>
            <a:r>
              <a:rPr lang="en-US" sz="1200" dirty="0">
                <a:effectLst/>
                <a:latin typeface="NimbusRomNo9L"/>
              </a:rPr>
              <a:t>for more than 2 variables </a:t>
            </a:r>
            <a:endParaRPr lang="en-US" sz="12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2BB5AF7-09C1-A315-29EB-36564EE24FCC}"/>
              </a:ext>
            </a:extLst>
          </p:cNvPr>
          <p:cNvSpPr txBox="1"/>
          <p:nvPr/>
        </p:nvSpPr>
        <p:spPr>
          <a:xfrm>
            <a:off x="7358458" y="6334757"/>
            <a:ext cx="33334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effectLst/>
                <a:latin typeface="NimbusRomNo9L"/>
              </a:rPr>
              <a:t>labeled to 1 when </a:t>
            </a:r>
            <a:r>
              <a:rPr lang="en-US" sz="1200" dirty="0">
                <a:effectLst/>
                <a:latin typeface="SFTT1000"/>
              </a:rPr>
              <a:t>sin</a:t>
            </a:r>
            <a:r>
              <a:rPr lang="en-US" sz="1200" dirty="0">
                <a:effectLst/>
                <a:latin typeface="CMR10"/>
              </a:rPr>
              <a:t>(</a:t>
            </a:r>
            <a:r>
              <a:rPr lang="en-US" sz="1200" dirty="0">
                <a:effectLst/>
                <a:latin typeface="CMMI10"/>
              </a:rPr>
              <a:t>X</a:t>
            </a:r>
            <a:r>
              <a:rPr lang="en-US" sz="500" dirty="0">
                <a:effectLst/>
                <a:latin typeface="CMMI7"/>
              </a:rPr>
              <a:t>i</a:t>
            </a:r>
            <a:r>
              <a:rPr lang="en-US" sz="1200" dirty="0">
                <a:effectLst/>
                <a:latin typeface="CMR10"/>
              </a:rPr>
              <a:t>) </a:t>
            </a:r>
            <a:r>
              <a:rPr lang="en-US" sz="1200" dirty="0">
                <a:effectLst/>
                <a:latin typeface="CMMI10"/>
              </a:rPr>
              <a:t>&gt; </a:t>
            </a:r>
            <a:r>
              <a:rPr lang="en-US" sz="1200" dirty="0">
                <a:effectLst/>
                <a:latin typeface="CMR10"/>
              </a:rPr>
              <a:t>0 </a:t>
            </a:r>
            <a:r>
              <a:rPr lang="en-US" sz="1200" dirty="0">
                <a:effectLst/>
                <a:latin typeface="NimbusRomNo9L"/>
              </a:rPr>
              <a:t>for all the 5 variables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42195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EA221-A52E-5B15-44BD-52E47C686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C1AE3-3563-D71F-6F5F-80FD8526D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3" y="265735"/>
            <a:ext cx="11380305" cy="766989"/>
          </a:xfrm>
        </p:spPr>
        <p:txBody>
          <a:bodyPr/>
          <a:lstStyle/>
          <a:p>
            <a:r>
              <a:rPr lang="en-US" dirty="0"/>
              <a:t>Experiment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CB5CEFB-B3F5-005B-B053-2DEECF0CF7B0}"/>
                  </a:ext>
                </a:extLst>
              </p:cNvPr>
              <p:cNvSpPr txBox="1"/>
              <p:nvPr/>
            </p:nvSpPr>
            <p:spPr>
              <a:xfrm>
                <a:off x="417443" y="1276386"/>
                <a:ext cx="10187609" cy="36009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chemeClr val="tx2">
                        <a:lumMod val="50000"/>
                        <a:lumOff val="50000"/>
                      </a:schemeClr>
                    </a:solidFill>
                    <a:effectLst/>
                    <a:latin typeface="NimbusRomNo9L"/>
                  </a:rPr>
                  <a:t>Evaluation metrics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b="1" i="1" dirty="0">
                    <a:effectLst/>
                    <a:latin typeface="NimbusRomNo9L"/>
                  </a:rPr>
                  <a:t>Validity</a:t>
                </a:r>
                <a:r>
                  <a:rPr lang="en-US" sz="1800" i="1" dirty="0">
                    <a:effectLst/>
                    <a:latin typeface="NimbusRomNo9L"/>
                  </a:rPr>
                  <a:t> </a:t>
                </a:r>
                <a:r>
                  <a:rPr lang="en-US" sz="1800" dirty="0">
                    <a:effectLst/>
                    <a:latin typeface="NimbusRomNo9L"/>
                  </a:rPr>
                  <a:t>that is defined as a percentage of counterfactuals that are generated with correct labels.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b="1" i="1" dirty="0">
                    <a:effectLst/>
                    <a:latin typeface="NimbusRomNo9L"/>
                  </a:rPr>
                  <a:t>Constraint Feasibility Score </a:t>
                </a:r>
                <a:r>
                  <a:rPr lang="en-US" sz="1800" b="1" dirty="0">
                    <a:effectLst/>
                    <a:latin typeface="CMMI10"/>
                  </a:rPr>
                  <a:t>S</a:t>
                </a:r>
                <a:r>
                  <a:rPr lang="en-US" sz="1800" dirty="0">
                    <a:effectLst/>
                    <a:latin typeface="CMMI10"/>
                  </a:rPr>
                  <a:t> </a:t>
                </a:r>
                <a:r>
                  <a:rPr lang="en-US" sz="1800" dirty="0">
                    <a:effectLst/>
                    <a:latin typeface="NimbusRomNo9L"/>
                  </a:rPr>
                  <a:t>that is the percentage of counterfactuals that preserve the relationship</a:t>
                </a:r>
              </a:p>
              <a:p>
                <a:r>
                  <a:rPr lang="en-US" sz="1800" dirty="0">
                    <a:effectLst/>
                    <a:latin typeface="NimbusRomNo9L"/>
                  </a:rPr>
                  <a:t>	example: the constraint feasibility score is 90% if 90% of the counterfactuals have two positively related attributes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b="1" i="1" dirty="0">
                    <a:effectLst/>
                    <a:latin typeface="NimbusRomNo9L"/>
                  </a:rPr>
                  <a:t>Euclidean Distance</a:t>
                </a:r>
                <a:r>
                  <a:rPr lang="en-US" sz="1800" i="1" dirty="0">
                    <a:effectLst/>
                    <a:latin typeface="NimbusRomNo9L"/>
                  </a:rPr>
                  <a:t> </a:t>
                </a:r>
                <a:r>
                  <a:rPr lang="en-US" sz="1800" dirty="0">
                    <a:effectLst/>
                    <a:latin typeface="NimbusRomNo9L"/>
                  </a:rPr>
                  <a:t>measures the distance between counterfactuals and corresponding original samples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sz="18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effectLst/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sz="1800" b="0" i="0" smtClean="0">
                                <a:effectLst/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b="0" i="0" smtClean="0"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effectLst/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sz="1800" b="0" i="0" smtClean="0"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</a:rPr>
                      <m:t>=√</m:t>
                    </m:r>
                    <m:sSup>
                      <m:sSupPr>
                        <m:ctrlPr>
                          <a:rPr lang="en-US" sz="18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800" b="0" i="1" smtClean="0">
                                <a:effectLst/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8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effectLst/>
                    <a:latin typeface="NimbusRomNo9L"/>
                  </a:rPr>
                  <a:t> </a:t>
                </a: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b="1" i="1" dirty="0" err="1">
                    <a:effectLst/>
                    <a:latin typeface="NimbusRomNo9L"/>
                  </a:rPr>
                  <a:t>Mahalanobis</a:t>
                </a:r>
                <a:r>
                  <a:rPr lang="en-US" sz="1800" b="1" i="1" dirty="0">
                    <a:effectLst/>
                    <a:latin typeface="NimbusRomNo9L"/>
                  </a:rPr>
                  <a:t> Distance </a:t>
                </a:r>
                <a:r>
                  <a:rPr lang="en-US" sz="1800" dirty="0">
                    <a:effectLst/>
                    <a:latin typeface="NimbusRomNo9L"/>
                  </a:rPr>
                  <a:t>is another metric that accounts for covariance in the data. </a:t>
                </a:r>
              </a:p>
              <a:p>
                <a:pPr lvl="1"/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r>
                  <a:rPr lang="en-US" sz="2000" b="1" dirty="0">
                    <a:solidFill>
                      <a:schemeClr val="tx2">
                        <a:lumMod val="50000"/>
                        <a:lumOff val="50000"/>
                      </a:schemeClr>
                    </a:solidFill>
                    <a:effectLst/>
                    <a:latin typeface="NimbusRomNo9L"/>
                  </a:rPr>
                  <a:t> </a:t>
                </a:r>
                <a:endParaRPr lang="en-US" sz="2000" b="1" dirty="0">
                  <a:solidFill>
                    <a:schemeClr val="tx2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CB5CEFB-B3F5-005B-B053-2DEECF0CF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43" y="1276386"/>
                <a:ext cx="10187609" cy="3600986"/>
              </a:xfrm>
              <a:prstGeom prst="rect">
                <a:avLst/>
              </a:prstGeom>
              <a:blipFill>
                <a:blip r:embed="rId2"/>
                <a:stretch>
                  <a:fillRect l="-622" t="-1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9802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B751C-9767-8F15-F20C-8740C1167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03D6D-0296-E766-6696-20EA004C4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3" y="265735"/>
            <a:ext cx="11380305" cy="766989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4" name="Picture 3" descr="A table with numbers and text&#10;&#10;Description automatically generated">
            <a:extLst>
              <a:ext uri="{FF2B5EF4-FFF2-40B4-BE49-F238E27FC236}">
                <a16:creationId xmlns:a16="http://schemas.microsoft.com/office/drawing/2014/main" id="{A6F3BB9B-75F0-12DF-0657-537FFDB88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521" y="178904"/>
            <a:ext cx="8942253" cy="2018647"/>
          </a:xfrm>
          <a:prstGeom prst="rect">
            <a:avLst/>
          </a:prstGeom>
        </p:spPr>
      </p:pic>
      <p:pic>
        <p:nvPicPr>
          <p:cNvPr id="7" name="Picture 6" descr="A group of graphs showing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A1386F8B-18B8-9737-5179-6CCCEAB0E8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312"/>
          <a:stretch/>
        </p:blipFill>
        <p:spPr>
          <a:xfrm>
            <a:off x="0" y="2284382"/>
            <a:ext cx="6560397" cy="4583279"/>
          </a:xfrm>
          <a:prstGeom prst="rect">
            <a:avLst/>
          </a:prstGeom>
        </p:spPr>
      </p:pic>
      <p:pic>
        <p:nvPicPr>
          <p:cNvPr id="9" name="Picture 8" descr="A collage of graphs and diagrams&#10;&#10;Description automatically generated">
            <a:extLst>
              <a:ext uri="{FF2B5EF4-FFF2-40B4-BE49-F238E27FC236}">
                <a16:creationId xmlns:a16="http://schemas.microsoft.com/office/drawing/2014/main" id="{161ACBB3-9C30-C5DD-CCA4-F65047009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0911" y="2197551"/>
            <a:ext cx="3940024" cy="466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742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67BAC-DCAA-43EE-350E-DF277427F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5DAB6-AB17-F308-FEB1-9409703E6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3" y="265735"/>
            <a:ext cx="11380305" cy="766989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5" name="Picture 4" descr="A table with numbers and a number of objects&#10;&#10;Description automatically generated">
            <a:extLst>
              <a:ext uri="{FF2B5EF4-FFF2-40B4-BE49-F238E27FC236}">
                <a16:creationId xmlns:a16="http://schemas.microsoft.com/office/drawing/2014/main" id="{7988B465-3137-538B-1B08-66319FE86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89" y="2092367"/>
            <a:ext cx="5132676" cy="1535416"/>
          </a:xfrm>
          <a:prstGeom prst="rect">
            <a:avLst/>
          </a:prstGeom>
        </p:spPr>
      </p:pic>
      <p:pic>
        <p:nvPicPr>
          <p:cNvPr id="8" name="Picture 7" descr="A group of graphs showing different colors&#10;&#10;Description automatically generated with medium confidence">
            <a:extLst>
              <a:ext uri="{FF2B5EF4-FFF2-40B4-BE49-F238E27FC236}">
                <a16:creationId xmlns:a16="http://schemas.microsoft.com/office/drawing/2014/main" id="{062B3E0B-AA81-84F0-D518-959FAD846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0245" y="0"/>
            <a:ext cx="69808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72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DA093-9964-0831-5DC9-BF205F42C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94E9E-9C80-8551-03F3-5DD9C613A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3" y="265735"/>
            <a:ext cx="11380305" cy="766989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6" name="Picture 5" descr="A screenshot of a graph&#10;&#10;Description automatically generated">
            <a:extLst>
              <a:ext uri="{FF2B5EF4-FFF2-40B4-BE49-F238E27FC236}">
                <a16:creationId xmlns:a16="http://schemas.microsoft.com/office/drawing/2014/main" id="{59E609C8-C57A-A1EC-E391-60CFCF5E83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497" r="9880" b="79275"/>
          <a:stretch/>
        </p:blipFill>
        <p:spPr>
          <a:xfrm>
            <a:off x="178904" y="2474844"/>
            <a:ext cx="5367132" cy="1421296"/>
          </a:xfrm>
          <a:prstGeom prst="rect">
            <a:avLst/>
          </a:prstGeom>
        </p:spPr>
      </p:pic>
      <p:pic>
        <p:nvPicPr>
          <p:cNvPr id="7" name="Picture 6" descr="A screenshot of a graph&#10;&#10;Description automatically generated">
            <a:extLst>
              <a:ext uri="{FF2B5EF4-FFF2-40B4-BE49-F238E27FC236}">
                <a16:creationId xmlns:a16="http://schemas.microsoft.com/office/drawing/2014/main" id="{995EC668-B6A0-D68F-EADA-0F6FEA5E8E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304"/>
          <a:stretch/>
        </p:blipFill>
        <p:spPr>
          <a:xfrm>
            <a:off x="5546036" y="934278"/>
            <a:ext cx="6495932" cy="539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38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B92D13-2D0B-CC70-D5ED-EC5A9A44F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FE7FB-D681-E5C6-AF30-4AC946534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3" y="265735"/>
            <a:ext cx="11380305" cy="766989"/>
          </a:xfrm>
        </p:spPr>
        <p:txBody>
          <a:bodyPr/>
          <a:lstStyle/>
          <a:p>
            <a:r>
              <a:rPr lang="en-US" dirty="0"/>
              <a:t>Drawbacks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58487-E6D5-0034-C086-AF7D8478E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4957763"/>
          </a:xfrm>
        </p:spPr>
        <p:txBody>
          <a:bodyPr/>
          <a:lstStyle/>
          <a:p>
            <a:r>
              <a:rPr lang="en-US" dirty="0"/>
              <a:t>If features are highly correlated, why do we keep them in the first place?</a:t>
            </a:r>
          </a:p>
          <a:p>
            <a:endParaRPr lang="en-US" dirty="0"/>
          </a:p>
          <a:p>
            <a:r>
              <a:rPr lang="en-US" dirty="0"/>
              <a:t>Feature diversity is low</a:t>
            </a:r>
          </a:p>
          <a:p>
            <a:endParaRPr lang="en-US" dirty="0"/>
          </a:p>
          <a:p>
            <a:r>
              <a:rPr lang="en-US" dirty="0"/>
              <a:t>Overlooked other types of constraints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25396EF-0F4A-FD86-00D7-0D074D8637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893712"/>
              </p:ext>
            </p:extLst>
          </p:nvPr>
        </p:nvGraphicFramePr>
        <p:xfrm>
          <a:off x="203200" y="4155440"/>
          <a:ext cx="1167384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3280">
                  <a:extLst>
                    <a:ext uri="{9D8B030D-6E8A-4147-A177-3AD203B41FA5}">
                      <a16:colId xmlns:a16="http://schemas.microsoft.com/office/drawing/2014/main" val="183788538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674295230"/>
                    </a:ext>
                  </a:extLst>
                </a:gridCol>
                <a:gridCol w="751840">
                  <a:extLst>
                    <a:ext uri="{9D8B030D-6E8A-4147-A177-3AD203B41FA5}">
                      <a16:colId xmlns:a16="http://schemas.microsoft.com/office/drawing/2014/main" val="193699682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50247496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972514830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1689866898"/>
                    </a:ext>
                  </a:extLst>
                </a:gridCol>
                <a:gridCol w="833120">
                  <a:extLst>
                    <a:ext uri="{9D8B030D-6E8A-4147-A177-3AD203B41FA5}">
                      <a16:colId xmlns:a16="http://schemas.microsoft.com/office/drawing/2014/main" val="2496145362"/>
                    </a:ext>
                  </a:extLst>
                </a:gridCol>
                <a:gridCol w="1798320">
                  <a:extLst>
                    <a:ext uri="{9D8B030D-6E8A-4147-A177-3AD203B41FA5}">
                      <a16:colId xmlns:a16="http://schemas.microsoft.com/office/drawing/2014/main" val="1641177387"/>
                    </a:ext>
                  </a:extLst>
                </a:gridCol>
                <a:gridCol w="1352296">
                  <a:extLst>
                    <a:ext uri="{9D8B030D-6E8A-4147-A177-3AD203B41FA5}">
                      <a16:colId xmlns:a16="http://schemas.microsoft.com/office/drawing/2014/main" val="1376184739"/>
                    </a:ext>
                  </a:extLst>
                </a:gridCol>
                <a:gridCol w="1167384">
                  <a:extLst>
                    <a:ext uri="{9D8B030D-6E8A-4147-A177-3AD203B41FA5}">
                      <a16:colId xmlns:a16="http://schemas.microsoft.com/office/drawing/2014/main" val="1735979953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Meal composition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2hrs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before</a:t>
                      </a:r>
                      <a:r>
                        <a:rPr lang="en-US" dirty="0"/>
                        <a:t> meal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2hrs </a:t>
                      </a:r>
                      <a:r>
                        <a:rPr lang="en-US" dirty="0">
                          <a:solidFill>
                            <a:srgbClr val="00B0F0"/>
                          </a:solidFill>
                        </a:rPr>
                        <a:t>after</a:t>
                      </a:r>
                      <a:r>
                        <a:rPr lang="en-US" dirty="0"/>
                        <a:t> meal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872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Carb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Protein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Steps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Sedentary mins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Active mins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Steps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Sedentary mins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Active mins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outcome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61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48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24258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B1ACB1E-9B54-420B-3807-6922ADF9B69E}"/>
              </a:ext>
            </a:extLst>
          </p:cNvPr>
          <p:cNvSpPr txBox="1"/>
          <p:nvPr/>
        </p:nvSpPr>
        <p:spPr>
          <a:xfrm>
            <a:off x="4785360" y="5869186"/>
            <a:ext cx="1059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Sum to 120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4ADE38-A248-9822-889E-E14A7DC133D7}"/>
              </a:ext>
            </a:extLst>
          </p:cNvPr>
          <p:cNvSpPr txBox="1"/>
          <p:nvPr/>
        </p:nvSpPr>
        <p:spPr>
          <a:xfrm>
            <a:off x="8869680" y="5869186"/>
            <a:ext cx="1059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Sum to 120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76AA74D-CD75-A762-B239-8A22625EBC04}"/>
              </a:ext>
            </a:extLst>
          </p:cNvPr>
          <p:cNvCxnSpPr/>
          <p:nvPr/>
        </p:nvCxnSpPr>
        <p:spPr>
          <a:xfrm>
            <a:off x="3647440" y="5869186"/>
            <a:ext cx="307848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5FEA11C-CA82-D527-B6FA-70CC0B3C008F}"/>
              </a:ext>
            </a:extLst>
          </p:cNvPr>
          <p:cNvCxnSpPr/>
          <p:nvPr/>
        </p:nvCxnSpPr>
        <p:spPr>
          <a:xfrm>
            <a:off x="7609840" y="5845572"/>
            <a:ext cx="307848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258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EBCD233-1E93-3D8F-42F9-D427A01672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9537890"/>
              </p:ext>
            </p:extLst>
          </p:nvPr>
        </p:nvGraphicFramePr>
        <p:xfrm>
          <a:off x="108855" y="1548277"/>
          <a:ext cx="5856515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1801922690"/>
                    </a:ext>
                  </a:extLst>
                </a:gridCol>
                <a:gridCol w="794658">
                  <a:extLst>
                    <a:ext uri="{9D8B030D-6E8A-4147-A177-3AD203B41FA5}">
                      <a16:colId xmlns:a16="http://schemas.microsoft.com/office/drawing/2014/main" val="29240053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5794956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98534985"/>
                    </a:ext>
                  </a:extLst>
                </a:gridCol>
                <a:gridCol w="1186543">
                  <a:extLst>
                    <a:ext uri="{9D8B030D-6E8A-4147-A177-3AD203B41FA5}">
                      <a16:colId xmlns:a16="http://schemas.microsoft.com/office/drawing/2014/main" val="3461949026"/>
                    </a:ext>
                  </a:extLst>
                </a:gridCol>
                <a:gridCol w="740228">
                  <a:extLst>
                    <a:ext uri="{9D8B030D-6E8A-4147-A177-3AD203B41FA5}">
                      <a16:colId xmlns:a16="http://schemas.microsoft.com/office/drawing/2014/main" val="3135354258"/>
                    </a:ext>
                  </a:extLst>
                </a:gridCol>
                <a:gridCol w="859972">
                  <a:extLst>
                    <a:ext uri="{9D8B030D-6E8A-4147-A177-3AD203B41FA5}">
                      <a16:colId xmlns:a16="http://schemas.microsoft.com/office/drawing/2014/main" val="35836907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Steps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BGL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label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815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887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528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981939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9D1B92B8-851A-7CCB-23BF-91D2E7ACB6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4496117"/>
              </p:ext>
            </p:extLst>
          </p:nvPr>
        </p:nvGraphicFramePr>
        <p:xfrm>
          <a:off x="6226630" y="1548277"/>
          <a:ext cx="585651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1801922690"/>
                    </a:ext>
                  </a:extLst>
                </a:gridCol>
                <a:gridCol w="794658">
                  <a:extLst>
                    <a:ext uri="{9D8B030D-6E8A-4147-A177-3AD203B41FA5}">
                      <a16:colId xmlns:a16="http://schemas.microsoft.com/office/drawing/2014/main" val="29240053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5794956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98534985"/>
                    </a:ext>
                  </a:extLst>
                </a:gridCol>
                <a:gridCol w="1186543">
                  <a:extLst>
                    <a:ext uri="{9D8B030D-6E8A-4147-A177-3AD203B41FA5}">
                      <a16:colId xmlns:a16="http://schemas.microsoft.com/office/drawing/2014/main" val="3461949026"/>
                    </a:ext>
                  </a:extLst>
                </a:gridCol>
                <a:gridCol w="740228">
                  <a:extLst>
                    <a:ext uri="{9D8B030D-6E8A-4147-A177-3AD203B41FA5}">
                      <a16:colId xmlns:a16="http://schemas.microsoft.com/office/drawing/2014/main" val="3135354258"/>
                    </a:ext>
                  </a:extLst>
                </a:gridCol>
                <a:gridCol w="859972">
                  <a:extLst>
                    <a:ext uri="{9D8B030D-6E8A-4147-A177-3AD203B41FA5}">
                      <a16:colId xmlns:a16="http://schemas.microsoft.com/office/drawing/2014/main" val="35836907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Steps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BGL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label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815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F0"/>
                          </a:solidFill>
                        </a:rPr>
                        <a:t>119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F0"/>
                          </a:solidFill>
                        </a:rPr>
                        <a:t>10000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F0"/>
                          </a:solidFill>
                        </a:rPr>
                        <a:t>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887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F0"/>
                          </a:solidFill>
                        </a:rPr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F0"/>
                          </a:solidFill>
                        </a:rPr>
                        <a:t>7000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F0"/>
                          </a:solidFill>
                        </a:rPr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F0"/>
                          </a:solidFill>
                        </a:rPr>
                        <a:t>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528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F0"/>
                          </a:solidFill>
                        </a:rPr>
                        <a:t>127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F0"/>
                          </a:solidFill>
                        </a:rPr>
                        <a:t>9000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F0"/>
                          </a:solidFill>
                        </a:rPr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F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98193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646E350-E7BB-7E24-767D-EEF612727DC3}"/>
              </a:ext>
            </a:extLst>
          </p:cNvPr>
          <p:cNvSpPr txBox="1"/>
          <p:nvPr/>
        </p:nvSpPr>
        <p:spPr>
          <a:xfrm>
            <a:off x="108855" y="1007167"/>
            <a:ext cx="1837747" cy="369332"/>
          </a:xfrm>
          <a:custGeom>
            <a:avLst/>
            <a:gdLst>
              <a:gd name="connsiteX0" fmla="*/ 0 w 1837747"/>
              <a:gd name="connsiteY0" fmla="*/ 0 h 369332"/>
              <a:gd name="connsiteX1" fmla="*/ 404304 w 1837747"/>
              <a:gd name="connsiteY1" fmla="*/ 0 h 369332"/>
              <a:gd name="connsiteX2" fmla="*/ 882119 w 1837747"/>
              <a:gd name="connsiteY2" fmla="*/ 0 h 369332"/>
              <a:gd name="connsiteX3" fmla="*/ 1359933 w 1837747"/>
              <a:gd name="connsiteY3" fmla="*/ 0 h 369332"/>
              <a:gd name="connsiteX4" fmla="*/ 1837747 w 1837747"/>
              <a:gd name="connsiteY4" fmla="*/ 0 h 369332"/>
              <a:gd name="connsiteX5" fmla="*/ 1837747 w 1837747"/>
              <a:gd name="connsiteY5" fmla="*/ 369332 h 369332"/>
              <a:gd name="connsiteX6" fmla="*/ 1359933 w 1837747"/>
              <a:gd name="connsiteY6" fmla="*/ 369332 h 369332"/>
              <a:gd name="connsiteX7" fmla="*/ 937251 w 1837747"/>
              <a:gd name="connsiteY7" fmla="*/ 369332 h 369332"/>
              <a:gd name="connsiteX8" fmla="*/ 477814 w 1837747"/>
              <a:gd name="connsiteY8" fmla="*/ 369332 h 369332"/>
              <a:gd name="connsiteX9" fmla="*/ 0 w 1837747"/>
              <a:gd name="connsiteY9" fmla="*/ 369332 h 369332"/>
              <a:gd name="connsiteX10" fmla="*/ 0 w 1837747"/>
              <a:gd name="connsiteY10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37747" h="369332" extrusionOk="0">
                <a:moveTo>
                  <a:pt x="0" y="0"/>
                </a:moveTo>
                <a:cubicBezTo>
                  <a:pt x="167633" y="-42016"/>
                  <a:pt x="306124" y="16527"/>
                  <a:pt x="404304" y="0"/>
                </a:cubicBezTo>
                <a:cubicBezTo>
                  <a:pt x="502484" y="-16527"/>
                  <a:pt x="714931" y="55357"/>
                  <a:pt x="882119" y="0"/>
                </a:cubicBezTo>
                <a:cubicBezTo>
                  <a:pt x="1049307" y="-55357"/>
                  <a:pt x="1197595" y="37583"/>
                  <a:pt x="1359933" y="0"/>
                </a:cubicBezTo>
                <a:cubicBezTo>
                  <a:pt x="1522271" y="-37583"/>
                  <a:pt x="1710498" y="34647"/>
                  <a:pt x="1837747" y="0"/>
                </a:cubicBezTo>
                <a:cubicBezTo>
                  <a:pt x="1855279" y="80106"/>
                  <a:pt x="1797972" y="189018"/>
                  <a:pt x="1837747" y="369332"/>
                </a:cubicBezTo>
                <a:cubicBezTo>
                  <a:pt x="1674959" y="377323"/>
                  <a:pt x="1482931" y="337121"/>
                  <a:pt x="1359933" y="369332"/>
                </a:cubicBezTo>
                <a:cubicBezTo>
                  <a:pt x="1236935" y="401543"/>
                  <a:pt x="1145683" y="361722"/>
                  <a:pt x="937251" y="369332"/>
                </a:cubicBezTo>
                <a:cubicBezTo>
                  <a:pt x="728819" y="376942"/>
                  <a:pt x="687720" y="344158"/>
                  <a:pt x="477814" y="369332"/>
                </a:cubicBezTo>
                <a:cubicBezTo>
                  <a:pt x="267908" y="394506"/>
                  <a:pt x="109720" y="348793"/>
                  <a:pt x="0" y="369332"/>
                </a:cubicBezTo>
                <a:cubicBezTo>
                  <a:pt x="-19074" y="284487"/>
                  <a:pt x="39738" y="138145"/>
                  <a:pt x="0" y="0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78697088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US" dirty="0"/>
              <a:t>Factual samples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33052B-00D4-B62F-693E-E25167F9D792}"/>
              </a:ext>
            </a:extLst>
          </p:cNvPr>
          <p:cNvSpPr txBox="1"/>
          <p:nvPr/>
        </p:nvSpPr>
        <p:spPr>
          <a:xfrm>
            <a:off x="6226630" y="1007167"/>
            <a:ext cx="2598275" cy="369332"/>
          </a:xfrm>
          <a:custGeom>
            <a:avLst/>
            <a:gdLst>
              <a:gd name="connsiteX0" fmla="*/ 0 w 2598275"/>
              <a:gd name="connsiteY0" fmla="*/ 0 h 369332"/>
              <a:gd name="connsiteX1" fmla="*/ 441707 w 2598275"/>
              <a:gd name="connsiteY1" fmla="*/ 0 h 369332"/>
              <a:gd name="connsiteX2" fmla="*/ 987345 w 2598275"/>
              <a:gd name="connsiteY2" fmla="*/ 0 h 369332"/>
              <a:gd name="connsiteX3" fmla="*/ 1532982 w 2598275"/>
              <a:gd name="connsiteY3" fmla="*/ 0 h 369332"/>
              <a:gd name="connsiteX4" fmla="*/ 1974689 w 2598275"/>
              <a:gd name="connsiteY4" fmla="*/ 0 h 369332"/>
              <a:gd name="connsiteX5" fmla="*/ 2598275 w 2598275"/>
              <a:gd name="connsiteY5" fmla="*/ 0 h 369332"/>
              <a:gd name="connsiteX6" fmla="*/ 2598275 w 2598275"/>
              <a:gd name="connsiteY6" fmla="*/ 369332 h 369332"/>
              <a:gd name="connsiteX7" fmla="*/ 2130586 w 2598275"/>
              <a:gd name="connsiteY7" fmla="*/ 369332 h 369332"/>
              <a:gd name="connsiteX8" fmla="*/ 1610931 w 2598275"/>
              <a:gd name="connsiteY8" fmla="*/ 369332 h 369332"/>
              <a:gd name="connsiteX9" fmla="*/ 1091275 w 2598275"/>
              <a:gd name="connsiteY9" fmla="*/ 369332 h 369332"/>
              <a:gd name="connsiteX10" fmla="*/ 623586 w 2598275"/>
              <a:gd name="connsiteY10" fmla="*/ 369332 h 369332"/>
              <a:gd name="connsiteX11" fmla="*/ 0 w 2598275"/>
              <a:gd name="connsiteY11" fmla="*/ 369332 h 369332"/>
              <a:gd name="connsiteX12" fmla="*/ 0 w 2598275"/>
              <a:gd name="connsiteY12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98275" h="369332" extrusionOk="0">
                <a:moveTo>
                  <a:pt x="0" y="0"/>
                </a:moveTo>
                <a:cubicBezTo>
                  <a:pt x="140176" y="-1734"/>
                  <a:pt x="250745" y="33144"/>
                  <a:pt x="441707" y="0"/>
                </a:cubicBezTo>
                <a:cubicBezTo>
                  <a:pt x="632669" y="-33144"/>
                  <a:pt x="866471" y="20163"/>
                  <a:pt x="987345" y="0"/>
                </a:cubicBezTo>
                <a:cubicBezTo>
                  <a:pt x="1108219" y="-20163"/>
                  <a:pt x="1351477" y="27830"/>
                  <a:pt x="1532982" y="0"/>
                </a:cubicBezTo>
                <a:cubicBezTo>
                  <a:pt x="1714487" y="-27830"/>
                  <a:pt x="1759366" y="15755"/>
                  <a:pt x="1974689" y="0"/>
                </a:cubicBezTo>
                <a:cubicBezTo>
                  <a:pt x="2190012" y="-15755"/>
                  <a:pt x="2325503" y="10920"/>
                  <a:pt x="2598275" y="0"/>
                </a:cubicBezTo>
                <a:cubicBezTo>
                  <a:pt x="2610763" y="148249"/>
                  <a:pt x="2591417" y="245047"/>
                  <a:pt x="2598275" y="369332"/>
                </a:cubicBezTo>
                <a:cubicBezTo>
                  <a:pt x="2468497" y="412735"/>
                  <a:pt x="2360619" y="348213"/>
                  <a:pt x="2130586" y="369332"/>
                </a:cubicBezTo>
                <a:cubicBezTo>
                  <a:pt x="1900553" y="390451"/>
                  <a:pt x="1731225" y="343094"/>
                  <a:pt x="1610931" y="369332"/>
                </a:cubicBezTo>
                <a:cubicBezTo>
                  <a:pt x="1490637" y="395570"/>
                  <a:pt x="1336811" y="340635"/>
                  <a:pt x="1091275" y="369332"/>
                </a:cubicBezTo>
                <a:cubicBezTo>
                  <a:pt x="845739" y="398029"/>
                  <a:pt x="744265" y="346004"/>
                  <a:pt x="623586" y="369332"/>
                </a:cubicBezTo>
                <a:cubicBezTo>
                  <a:pt x="502907" y="392660"/>
                  <a:pt x="185973" y="303020"/>
                  <a:pt x="0" y="369332"/>
                </a:cubicBezTo>
                <a:cubicBezTo>
                  <a:pt x="-34672" y="257112"/>
                  <a:pt x="35193" y="136567"/>
                  <a:pt x="0" y="0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78697088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US" dirty="0"/>
              <a:t>Counterfactual samples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9CB3E49-BB68-BA8B-6D22-1C4359942E9D}"/>
              </a:ext>
            </a:extLst>
          </p:cNvPr>
          <p:cNvCxnSpPr>
            <a:cxnSpLocks/>
          </p:cNvCxnSpPr>
          <p:nvPr/>
        </p:nvCxnSpPr>
        <p:spPr>
          <a:xfrm>
            <a:off x="5865019" y="2095738"/>
            <a:ext cx="503124" cy="0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FD378F4-1F47-0579-4EDC-80E9C87F2D0E}"/>
              </a:ext>
            </a:extLst>
          </p:cNvPr>
          <p:cNvCxnSpPr>
            <a:cxnSpLocks/>
          </p:cNvCxnSpPr>
          <p:nvPr/>
        </p:nvCxnSpPr>
        <p:spPr>
          <a:xfrm>
            <a:off x="5865019" y="2469595"/>
            <a:ext cx="503124" cy="0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916DF8B-D1DC-1066-A22D-93F9A1D0302E}"/>
              </a:ext>
            </a:extLst>
          </p:cNvPr>
          <p:cNvCxnSpPr>
            <a:cxnSpLocks/>
          </p:cNvCxnSpPr>
          <p:nvPr/>
        </p:nvCxnSpPr>
        <p:spPr>
          <a:xfrm>
            <a:off x="5865019" y="2822020"/>
            <a:ext cx="503124" cy="0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48FFFE1-285A-19E3-F15E-546E558115DB}"/>
              </a:ext>
            </a:extLst>
          </p:cNvPr>
          <p:cNvSpPr txBox="1"/>
          <p:nvPr/>
        </p:nvSpPr>
        <p:spPr>
          <a:xfrm>
            <a:off x="2891518" y="3289211"/>
            <a:ext cx="6670224" cy="923330"/>
          </a:xfrm>
          <a:custGeom>
            <a:avLst/>
            <a:gdLst>
              <a:gd name="connsiteX0" fmla="*/ 0 w 6670224"/>
              <a:gd name="connsiteY0" fmla="*/ 0 h 923330"/>
              <a:gd name="connsiteX1" fmla="*/ 355745 w 6670224"/>
              <a:gd name="connsiteY1" fmla="*/ 0 h 923330"/>
              <a:gd name="connsiteX2" fmla="*/ 978300 w 6670224"/>
              <a:gd name="connsiteY2" fmla="*/ 0 h 923330"/>
              <a:gd name="connsiteX3" fmla="*/ 1600854 w 6670224"/>
              <a:gd name="connsiteY3" fmla="*/ 0 h 923330"/>
              <a:gd name="connsiteX4" fmla="*/ 1956599 w 6670224"/>
              <a:gd name="connsiteY4" fmla="*/ 0 h 923330"/>
              <a:gd name="connsiteX5" fmla="*/ 2645856 w 6670224"/>
              <a:gd name="connsiteY5" fmla="*/ 0 h 923330"/>
              <a:gd name="connsiteX6" fmla="*/ 3001601 w 6670224"/>
              <a:gd name="connsiteY6" fmla="*/ 0 h 923330"/>
              <a:gd name="connsiteX7" fmla="*/ 3690857 w 6670224"/>
              <a:gd name="connsiteY7" fmla="*/ 0 h 923330"/>
              <a:gd name="connsiteX8" fmla="*/ 4113305 w 6670224"/>
              <a:gd name="connsiteY8" fmla="*/ 0 h 923330"/>
              <a:gd name="connsiteX9" fmla="*/ 4802561 w 6670224"/>
              <a:gd name="connsiteY9" fmla="*/ 0 h 923330"/>
              <a:gd name="connsiteX10" fmla="*/ 5225009 w 6670224"/>
              <a:gd name="connsiteY10" fmla="*/ 0 h 923330"/>
              <a:gd name="connsiteX11" fmla="*/ 5647456 w 6670224"/>
              <a:gd name="connsiteY11" fmla="*/ 0 h 923330"/>
              <a:gd name="connsiteX12" fmla="*/ 6670224 w 6670224"/>
              <a:gd name="connsiteY12" fmla="*/ 0 h 923330"/>
              <a:gd name="connsiteX13" fmla="*/ 6670224 w 6670224"/>
              <a:gd name="connsiteY13" fmla="*/ 480132 h 923330"/>
              <a:gd name="connsiteX14" fmla="*/ 6670224 w 6670224"/>
              <a:gd name="connsiteY14" fmla="*/ 923330 h 923330"/>
              <a:gd name="connsiteX15" fmla="*/ 5980968 w 6670224"/>
              <a:gd name="connsiteY15" fmla="*/ 923330 h 923330"/>
              <a:gd name="connsiteX16" fmla="*/ 5491818 w 6670224"/>
              <a:gd name="connsiteY16" fmla="*/ 923330 h 923330"/>
              <a:gd name="connsiteX17" fmla="*/ 4935966 w 6670224"/>
              <a:gd name="connsiteY17" fmla="*/ 923330 h 923330"/>
              <a:gd name="connsiteX18" fmla="*/ 4246709 w 6670224"/>
              <a:gd name="connsiteY18" fmla="*/ 923330 h 923330"/>
              <a:gd name="connsiteX19" fmla="*/ 3824262 w 6670224"/>
              <a:gd name="connsiteY19" fmla="*/ 923330 h 923330"/>
              <a:gd name="connsiteX20" fmla="*/ 3135005 w 6670224"/>
              <a:gd name="connsiteY20" fmla="*/ 923330 h 923330"/>
              <a:gd name="connsiteX21" fmla="*/ 2445749 w 6670224"/>
              <a:gd name="connsiteY21" fmla="*/ 923330 h 923330"/>
              <a:gd name="connsiteX22" fmla="*/ 2090004 w 6670224"/>
              <a:gd name="connsiteY22" fmla="*/ 923330 h 923330"/>
              <a:gd name="connsiteX23" fmla="*/ 1400747 w 6670224"/>
              <a:gd name="connsiteY23" fmla="*/ 923330 h 923330"/>
              <a:gd name="connsiteX24" fmla="*/ 978300 w 6670224"/>
              <a:gd name="connsiteY24" fmla="*/ 923330 h 923330"/>
              <a:gd name="connsiteX25" fmla="*/ 0 w 6670224"/>
              <a:gd name="connsiteY25" fmla="*/ 923330 h 923330"/>
              <a:gd name="connsiteX26" fmla="*/ 0 w 6670224"/>
              <a:gd name="connsiteY26" fmla="*/ 470898 h 923330"/>
              <a:gd name="connsiteX27" fmla="*/ 0 w 6670224"/>
              <a:gd name="connsiteY27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670224" h="923330" extrusionOk="0">
                <a:moveTo>
                  <a:pt x="0" y="0"/>
                </a:moveTo>
                <a:cubicBezTo>
                  <a:pt x="98473" y="-39273"/>
                  <a:pt x="255544" y="22544"/>
                  <a:pt x="355745" y="0"/>
                </a:cubicBezTo>
                <a:cubicBezTo>
                  <a:pt x="455946" y="-22544"/>
                  <a:pt x="759188" y="4196"/>
                  <a:pt x="978300" y="0"/>
                </a:cubicBezTo>
                <a:cubicBezTo>
                  <a:pt x="1197412" y="-4196"/>
                  <a:pt x="1439763" y="48153"/>
                  <a:pt x="1600854" y="0"/>
                </a:cubicBezTo>
                <a:cubicBezTo>
                  <a:pt x="1761945" y="-48153"/>
                  <a:pt x="1878920" y="30954"/>
                  <a:pt x="1956599" y="0"/>
                </a:cubicBezTo>
                <a:cubicBezTo>
                  <a:pt x="2034279" y="-30954"/>
                  <a:pt x="2488327" y="24501"/>
                  <a:pt x="2645856" y="0"/>
                </a:cubicBezTo>
                <a:cubicBezTo>
                  <a:pt x="2803385" y="-24501"/>
                  <a:pt x="2890405" y="24368"/>
                  <a:pt x="3001601" y="0"/>
                </a:cubicBezTo>
                <a:cubicBezTo>
                  <a:pt x="3112797" y="-24368"/>
                  <a:pt x="3374570" y="10117"/>
                  <a:pt x="3690857" y="0"/>
                </a:cubicBezTo>
                <a:cubicBezTo>
                  <a:pt x="4007144" y="-10117"/>
                  <a:pt x="3999141" y="4336"/>
                  <a:pt x="4113305" y="0"/>
                </a:cubicBezTo>
                <a:cubicBezTo>
                  <a:pt x="4227469" y="-4336"/>
                  <a:pt x="4563947" y="66883"/>
                  <a:pt x="4802561" y="0"/>
                </a:cubicBezTo>
                <a:cubicBezTo>
                  <a:pt x="5041175" y="-66883"/>
                  <a:pt x="5061570" y="45550"/>
                  <a:pt x="5225009" y="0"/>
                </a:cubicBezTo>
                <a:cubicBezTo>
                  <a:pt x="5388448" y="-45550"/>
                  <a:pt x="5443432" y="5884"/>
                  <a:pt x="5647456" y="0"/>
                </a:cubicBezTo>
                <a:cubicBezTo>
                  <a:pt x="5851480" y="-5884"/>
                  <a:pt x="6317703" y="40285"/>
                  <a:pt x="6670224" y="0"/>
                </a:cubicBezTo>
                <a:cubicBezTo>
                  <a:pt x="6671615" y="141173"/>
                  <a:pt x="6615063" y="341325"/>
                  <a:pt x="6670224" y="480132"/>
                </a:cubicBezTo>
                <a:cubicBezTo>
                  <a:pt x="6725385" y="618939"/>
                  <a:pt x="6661776" y="730572"/>
                  <a:pt x="6670224" y="923330"/>
                </a:cubicBezTo>
                <a:cubicBezTo>
                  <a:pt x="6524227" y="943319"/>
                  <a:pt x="6250365" y="895972"/>
                  <a:pt x="5980968" y="923330"/>
                </a:cubicBezTo>
                <a:cubicBezTo>
                  <a:pt x="5711571" y="950688"/>
                  <a:pt x="5650999" y="919838"/>
                  <a:pt x="5491818" y="923330"/>
                </a:cubicBezTo>
                <a:cubicBezTo>
                  <a:pt x="5332637" y="926822"/>
                  <a:pt x="5168788" y="908255"/>
                  <a:pt x="4935966" y="923330"/>
                </a:cubicBezTo>
                <a:cubicBezTo>
                  <a:pt x="4703144" y="938405"/>
                  <a:pt x="4506761" y="893005"/>
                  <a:pt x="4246709" y="923330"/>
                </a:cubicBezTo>
                <a:cubicBezTo>
                  <a:pt x="3986657" y="953655"/>
                  <a:pt x="4002398" y="904312"/>
                  <a:pt x="3824262" y="923330"/>
                </a:cubicBezTo>
                <a:cubicBezTo>
                  <a:pt x="3646126" y="942348"/>
                  <a:pt x="3426731" y="882001"/>
                  <a:pt x="3135005" y="923330"/>
                </a:cubicBezTo>
                <a:cubicBezTo>
                  <a:pt x="2843279" y="964659"/>
                  <a:pt x="2657248" y="843157"/>
                  <a:pt x="2445749" y="923330"/>
                </a:cubicBezTo>
                <a:cubicBezTo>
                  <a:pt x="2234250" y="1003503"/>
                  <a:pt x="2253188" y="904940"/>
                  <a:pt x="2090004" y="923330"/>
                </a:cubicBezTo>
                <a:cubicBezTo>
                  <a:pt x="1926820" y="941720"/>
                  <a:pt x="1548386" y="918642"/>
                  <a:pt x="1400747" y="923330"/>
                </a:cubicBezTo>
                <a:cubicBezTo>
                  <a:pt x="1253108" y="928018"/>
                  <a:pt x="1105882" y="897182"/>
                  <a:pt x="978300" y="923330"/>
                </a:cubicBezTo>
                <a:cubicBezTo>
                  <a:pt x="850718" y="949478"/>
                  <a:pt x="329835" y="861719"/>
                  <a:pt x="0" y="923330"/>
                </a:cubicBezTo>
                <a:cubicBezTo>
                  <a:pt x="-53654" y="778709"/>
                  <a:pt x="44846" y="567567"/>
                  <a:pt x="0" y="470898"/>
                </a:cubicBezTo>
                <a:cubicBezTo>
                  <a:pt x="-44846" y="374229"/>
                  <a:pt x="8795" y="156412"/>
                  <a:pt x="0" y="0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78697088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US" dirty="0"/>
              <a:t>The counterfactuals cannot capture the realism from real world</a:t>
            </a:r>
          </a:p>
          <a:p>
            <a:endParaRPr lang="en-US" dirty="0"/>
          </a:p>
          <a:p>
            <a:r>
              <a:rPr lang="en-US" dirty="0"/>
              <a:t>Counterfactuals cannot recognize the inter-feature dependencies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CE64412-0BCA-06F9-7A45-A5FEC4B79A66}"/>
              </a:ext>
            </a:extLst>
          </p:cNvPr>
          <p:cNvSpPr txBox="1">
            <a:spLocks/>
          </p:cNvSpPr>
          <p:nvPr/>
        </p:nvSpPr>
        <p:spPr>
          <a:xfrm>
            <a:off x="417443" y="186223"/>
            <a:ext cx="11380305" cy="766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Motivation</a:t>
            </a:r>
          </a:p>
        </p:txBody>
      </p:sp>
      <p:pic>
        <p:nvPicPr>
          <p:cNvPr id="18" name="Picture 17" descr="A diagram of a diagram of a cell&#10;&#10;Description automatically generated">
            <a:extLst>
              <a:ext uri="{FF2B5EF4-FFF2-40B4-BE49-F238E27FC236}">
                <a16:creationId xmlns:a16="http://schemas.microsoft.com/office/drawing/2014/main" id="{91236728-A3FB-620A-3691-5C7222E91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617" y="4316671"/>
            <a:ext cx="3132765" cy="254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67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8EED5-BAA4-0731-9704-3D7EBF9C9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B3B1C-1391-3B6F-98E1-7E7A0894B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3" y="365125"/>
            <a:ext cx="11380305" cy="766989"/>
          </a:xfrm>
        </p:spPr>
        <p:txBody>
          <a:bodyPr/>
          <a:lstStyle/>
          <a:p>
            <a:r>
              <a:rPr lang="en-US" dirty="0"/>
              <a:t>What this paper offers?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5633F41-B7B8-7474-E876-B732DD4DF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443" y="1461052"/>
            <a:ext cx="11380305" cy="5031823"/>
          </a:xfrm>
        </p:spPr>
        <p:txBody>
          <a:bodyPr/>
          <a:lstStyle/>
          <a:p>
            <a:r>
              <a:rPr lang="en-US" dirty="0">
                <a:effectLst/>
                <a:latin typeface="NimbusRomNo9L"/>
              </a:rPr>
              <a:t>A novel model that considers </a:t>
            </a:r>
            <a:r>
              <a:rPr lang="en-US" b="1" dirty="0">
                <a:solidFill>
                  <a:srgbClr val="00B0F0"/>
                </a:solidFill>
                <a:effectLst/>
                <a:latin typeface="NimbusRomNo9L"/>
              </a:rPr>
              <a:t>relationships between attributes </a:t>
            </a:r>
            <a:r>
              <a:rPr lang="en-US" dirty="0">
                <a:effectLst/>
                <a:latin typeface="NimbusRomNo9L"/>
              </a:rPr>
              <a:t>and gives </a:t>
            </a:r>
            <a:r>
              <a:rPr lang="en-US" b="1" dirty="0">
                <a:solidFill>
                  <a:srgbClr val="00B0F0"/>
                </a:solidFill>
                <a:effectLst/>
                <a:latin typeface="NimbusRomNo9L"/>
              </a:rPr>
              <a:t>realistic counterfactual explanations </a:t>
            </a:r>
          </a:p>
          <a:p>
            <a:r>
              <a:rPr lang="en-US" dirty="0">
                <a:latin typeface="NimbusRomNo9L"/>
              </a:rPr>
              <a:t>D</a:t>
            </a:r>
            <a:r>
              <a:rPr lang="en-US" dirty="0">
                <a:effectLst/>
                <a:latin typeface="NimbusRomNo9L"/>
              </a:rPr>
              <a:t>oes not need </a:t>
            </a:r>
            <a:r>
              <a:rPr lang="en-US" b="1" dirty="0">
                <a:solidFill>
                  <a:schemeClr val="accent2"/>
                </a:solidFill>
                <a:effectLst/>
                <a:latin typeface="NimbusRomNo9L"/>
              </a:rPr>
              <a:t>any prior domain knowledge on predictors’ correlation </a:t>
            </a:r>
            <a:r>
              <a:rPr lang="en-US" dirty="0">
                <a:effectLst/>
                <a:latin typeface="NimbusRomNo9L"/>
              </a:rPr>
              <a:t>and is thus more useful in settings where prior knowledge is difficult to obtain.</a:t>
            </a:r>
          </a:p>
          <a:p>
            <a:r>
              <a:rPr lang="en-US" dirty="0">
                <a:effectLst/>
                <a:latin typeface="NimbusRomNo9L"/>
              </a:rPr>
              <a:t> Performed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NimbusRomNo9L"/>
              </a:rPr>
              <a:t>extensive experiments</a:t>
            </a:r>
            <a:r>
              <a:rPr lang="en-US" dirty="0">
                <a:effectLst/>
                <a:latin typeface="NimbusRomNo9L"/>
              </a:rPr>
              <a:t> on both synthetic and real-world datasets </a:t>
            </a:r>
          </a:p>
          <a:p>
            <a:endParaRPr lang="en-US" dirty="0">
              <a:effectLst/>
              <a:latin typeface="NimbusRomNo9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905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F3692-938F-A6CA-1C73-EAAE44A17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63E7E-BE4D-4C75-BE06-71E35EA5F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3" y="365125"/>
            <a:ext cx="11380305" cy="766989"/>
          </a:xfrm>
        </p:spPr>
        <p:txBody>
          <a:bodyPr/>
          <a:lstStyle/>
          <a:p>
            <a:r>
              <a:rPr lang="en-US" dirty="0"/>
              <a:t>DAG-GNN VAE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A59488A-0DF0-DDFA-E383-18EBE1F2D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443" y="1302026"/>
            <a:ext cx="11380305" cy="5190849"/>
          </a:xfrm>
        </p:spPr>
        <p:txBody>
          <a:bodyPr/>
          <a:lstStyle/>
          <a:p>
            <a:r>
              <a:rPr lang="en-US" dirty="0"/>
              <a:t>AE</a:t>
            </a:r>
          </a:p>
        </p:txBody>
      </p:sp>
      <p:pic>
        <p:nvPicPr>
          <p:cNvPr id="1026" name="Picture 2" descr="From Autoencoder to Beta-VAE | Lil'Log">
            <a:extLst>
              <a:ext uri="{FF2B5EF4-FFF2-40B4-BE49-F238E27FC236}">
                <a16:creationId xmlns:a16="http://schemas.microsoft.com/office/drawing/2014/main" id="{1ABE0925-D406-7BEE-A2DA-4407BDBAAE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3" t="1706" r="5190" b="1004"/>
          <a:stretch/>
        </p:blipFill>
        <p:spPr bwMode="auto">
          <a:xfrm>
            <a:off x="2832652" y="1390602"/>
            <a:ext cx="6549886" cy="348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8E4478-FBE1-2EA8-9A8C-9D0BF61355E8}"/>
              </a:ext>
            </a:extLst>
          </p:cNvPr>
          <p:cNvSpPr txBox="1"/>
          <p:nvPr/>
        </p:nvSpPr>
        <p:spPr>
          <a:xfrm>
            <a:off x="5068913" y="5224200"/>
            <a:ext cx="2077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minimize |x-x’|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5D84DA-40EF-CBD7-2461-85E78D128694}"/>
              </a:ext>
            </a:extLst>
          </p:cNvPr>
          <p:cNvSpPr txBox="1"/>
          <p:nvPr/>
        </p:nvSpPr>
        <p:spPr>
          <a:xfrm>
            <a:off x="4262004" y="5720038"/>
            <a:ext cx="3667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Minimizes reconstruction loss only</a:t>
            </a:r>
          </a:p>
        </p:txBody>
      </p:sp>
    </p:spTree>
    <p:extLst>
      <p:ext uri="{BB962C8B-B14F-4D97-AF65-F5344CB8AC3E}">
        <p14:creationId xmlns:p14="http://schemas.microsoft.com/office/powerpoint/2010/main" val="1025568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4F49A-4311-DBE9-EA25-BB7143CC1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AABC3-EA1F-DAD9-994B-CE955A9C4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3" y="365125"/>
            <a:ext cx="11380305" cy="766989"/>
          </a:xfrm>
        </p:spPr>
        <p:txBody>
          <a:bodyPr/>
          <a:lstStyle/>
          <a:p>
            <a:r>
              <a:rPr lang="en-US" dirty="0"/>
              <a:t>DAG-GNN VAE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53D09F-86D4-D661-C24A-07212A523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443" y="1302026"/>
            <a:ext cx="11380305" cy="5190849"/>
          </a:xfrm>
        </p:spPr>
        <p:txBody>
          <a:bodyPr/>
          <a:lstStyle/>
          <a:p>
            <a:r>
              <a:rPr lang="en-US" dirty="0"/>
              <a:t>VAE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F052C1-E224-5809-B3C4-01ED18261CC5}"/>
              </a:ext>
            </a:extLst>
          </p:cNvPr>
          <p:cNvSpPr txBox="1"/>
          <p:nvPr/>
        </p:nvSpPr>
        <p:spPr>
          <a:xfrm>
            <a:off x="2266355" y="5691713"/>
            <a:ext cx="1393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minimize</a:t>
            </a:r>
          </a:p>
        </p:txBody>
      </p:sp>
      <p:pic>
        <p:nvPicPr>
          <p:cNvPr id="3074" name="Picture 2" descr="Introduction To Autoencoders. A Brief Overview | by Abhijit Roy | Towards  Data Science">
            <a:extLst>
              <a:ext uri="{FF2B5EF4-FFF2-40B4-BE49-F238E27FC236}">
                <a16:creationId xmlns:a16="http://schemas.microsoft.com/office/drawing/2014/main" id="{2A180043-F306-C9EC-0737-7AF1AD41A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983" y="1166287"/>
            <a:ext cx="7525223" cy="348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59423B82-F3D0-F1FD-6E49-A9C8F3120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673" y="4759512"/>
            <a:ext cx="2940878" cy="471857"/>
          </a:xfrm>
          <a:prstGeom prst="rect">
            <a:avLst/>
          </a:prstGeom>
        </p:spPr>
      </p:pic>
      <p:pic>
        <p:nvPicPr>
          <p:cNvPr id="9" name="Picture 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6A862B43-E282-FB3E-E0D7-7B9E014BB0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3241" y="5253217"/>
            <a:ext cx="2356680" cy="367024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414E48C9-9230-2B4C-B695-BB28D2604E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9813" y="5715057"/>
            <a:ext cx="2204278" cy="4231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13DA726-FC85-4DEF-29C5-28876D12599D}"/>
              </a:ext>
            </a:extLst>
          </p:cNvPr>
          <p:cNvSpPr txBox="1"/>
          <p:nvPr/>
        </p:nvSpPr>
        <p:spPr>
          <a:xfrm>
            <a:off x="6096000" y="5368547"/>
            <a:ext cx="60208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encourages the latent distribution q(</a:t>
            </a:r>
            <a:r>
              <a:rPr lang="en-US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z∣x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) to be as close as possible to the prior distribution p(z)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8A422B-04BB-441B-E799-4172809043AE}"/>
              </a:ext>
            </a:extLst>
          </p:cNvPr>
          <p:cNvSpPr txBox="1"/>
          <p:nvPr/>
        </p:nvSpPr>
        <p:spPr>
          <a:xfrm>
            <a:off x="6112834" y="4501287"/>
            <a:ext cx="58444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encourages the VAE to learn a decoder that reconstructs the input data as accurately as possible</a:t>
            </a:r>
          </a:p>
        </p:txBody>
      </p:sp>
    </p:spTree>
    <p:extLst>
      <p:ext uri="{BB962C8B-B14F-4D97-AF65-F5344CB8AC3E}">
        <p14:creationId xmlns:p14="http://schemas.microsoft.com/office/powerpoint/2010/main" val="213651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3C8A46-E6E7-A4C0-3D1B-8E8390BB6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EB162-67E9-0941-8CBC-D1C507BE7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3" y="365125"/>
            <a:ext cx="11380305" cy="766989"/>
          </a:xfrm>
        </p:spPr>
        <p:txBody>
          <a:bodyPr/>
          <a:lstStyle/>
          <a:p>
            <a:r>
              <a:rPr lang="en-US" dirty="0"/>
              <a:t>DAG-GNN VAE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E396C21-F3DD-0ED2-773D-8F36E84C1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443" y="1302026"/>
            <a:ext cx="11380305" cy="5190849"/>
          </a:xfrm>
        </p:spPr>
        <p:txBody>
          <a:bodyPr/>
          <a:lstStyle/>
          <a:p>
            <a:r>
              <a:rPr lang="en-US" dirty="0"/>
              <a:t>DAGs</a:t>
            </a:r>
          </a:p>
        </p:txBody>
      </p:sp>
      <p:pic>
        <p:nvPicPr>
          <p:cNvPr id="7" name="Picture 6" descr="A diagram of a diagram&#10;&#10;Description automatically generated">
            <a:extLst>
              <a:ext uri="{FF2B5EF4-FFF2-40B4-BE49-F238E27FC236}">
                <a16:creationId xmlns:a16="http://schemas.microsoft.com/office/drawing/2014/main" id="{CA59B3B2-0B63-4874-0D6F-AC497408C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52" y="1681995"/>
            <a:ext cx="6056183" cy="4430910"/>
          </a:xfrm>
          <a:prstGeom prst="rect">
            <a:avLst/>
          </a:prstGeom>
        </p:spPr>
      </p:pic>
      <p:pic>
        <p:nvPicPr>
          <p:cNvPr id="12" name="Picture 11" descr="A number of digits in a row&#10;&#10;Description automatically generated with medium confidence">
            <a:extLst>
              <a:ext uri="{FF2B5EF4-FFF2-40B4-BE49-F238E27FC236}">
                <a16:creationId xmlns:a16="http://schemas.microsoft.com/office/drawing/2014/main" id="{59325CC9-EC19-4E90-C46F-BF7C45019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1591" y="82623"/>
            <a:ext cx="1844321" cy="159937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18D1DBD-581F-794B-AB53-B21EA9FF25F2}"/>
              </a:ext>
            </a:extLst>
          </p:cNvPr>
          <p:cNvSpPr txBox="1"/>
          <p:nvPr/>
        </p:nvSpPr>
        <p:spPr>
          <a:xfrm>
            <a:off x="8282414" y="712397"/>
            <a:ext cx="638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= </a:t>
            </a:r>
          </a:p>
        </p:txBody>
      </p:sp>
      <p:pic>
        <p:nvPicPr>
          <p:cNvPr id="16" name="Picture 15" descr="A diagram of a diagram&#10;&#10;Description automatically generated">
            <a:extLst>
              <a:ext uri="{FF2B5EF4-FFF2-40B4-BE49-F238E27FC236}">
                <a16:creationId xmlns:a16="http://schemas.microsoft.com/office/drawing/2014/main" id="{9D0581CD-3F59-1A82-5D40-CFE039870A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041" r="8369" b="35973"/>
          <a:stretch/>
        </p:blipFill>
        <p:spPr>
          <a:xfrm>
            <a:off x="5872308" y="2755027"/>
            <a:ext cx="1202636" cy="673973"/>
          </a:xfrm>
          <a:prstGeom prst="rect">
            <a:avLst/>
          </a:prstGeom>
        </p:spPr>
      </p:pic>
      <p:pic>
        <p:nvPicPr>
          <p:cNvPr id="18" name="Picture 17" descr="A diagram of a diagram&#10;&#10;Description automatically generated">
            <a:extLst>
              <a:ext uri="{FF2B5EF4-FFF2-40B4-BE49-F238E27FC236}">
                <a16:creationId xmlns:a16="http://schemas.microsoft.com/office/drawing/2014/main" id="{13B539E1-3A94-DE82-429A-5E9A920054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041" r="8369" b="35973"/>
          <a:stretch/>
        </p:blipFill>
        <p:spPr>
          <a:xfrm>
            <a:off x="4669672" y="3641894"/>
            <a:ext cx="1202636" cy="673973"/>
          </a:xfrm>
          <a:prstGeom prst="rect">
            <a:avLst/>
          </a:prstGeom>
        </p:spPr>
      </p:pic>
      <p:pic>
        <p:nvPicPr>
          <p:cNvPr id="19" name="Picture 18" descr="A diagram of a diagram&#10;&#10;Description automatically generated">
            <a:extLst>
              <a:ext uri="{FF2B5EF4-FFF2-40B4-BE49-F238E27FC236}">
                <a16:creationId xmlns:a16="http://schemas.microsoft.com/office/drawing/2014/main" id="{929D4861-CE33-1AA7-2A90-AA16039479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041" r="8369" b="35973"/>
          <a:stretch/>
        </p:blipFill>
        <p:spPr>
          <a:xfrm>
            <a:off x="5994891" y="3922247"/>
            <a:ext cx="1202636" cy="67397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D2F623B-62D8-3D19-EAB5-09CFEB944672}"/>
              </a:ext>
            </a:extLst>
          </p:cNvPr>
          <p:cNvSpPr txBox="1"/>
          <p:nvPr/>
        </p:nvSpPr>
        <p:spPr>
          <a:xfrm>
            <a:off x="7808236" y="1851907"/>
            <a:ext cx="38510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NimbusRomNo9L"/>
              </a:rPr>
              <a:t>Using structural equation model (SEM) </a:t>
            </a:r>
            <a:endParaRPr lang="en-US" dirty="0"/>
          </a:p>
        </p:txBody>
      </p:sp>
      <p:pic>
        <p:nvPicPr>
          <p:cNvPr id="23" name="Picture 2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E6868C89-ED9C-276A-4888-473F205A3A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7410" y="2231876"/>
            <a:ext cx="1512680" cy="40400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B606C4C-041F-58D6-CDD8-65B24D02B8DB}"/>
              </a:ext>
            </a:extLst>
          </p:cNvPr>
          <p:cNvSpPr txBox="1"/>
          <p:nvPr/>
        </p:nvSpPr>
        <p:spPr>
          <a:xfrm>
            <a:off x="9736125" y="2771120"/>
            <a:ext cx="5229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node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56E6E1E-A536-80FE-469E-B214FB381BDB}"/>
              </a:ext>
            </a:extLst>
          </p:cNvPr>
          <p:cNvCxnSpPr>
            <a:stCxn id="24" idx="0"/>
          </p:cNvCxnSpPr>
          <p:nvPr/>
        </p:nvCxnSpPr>
        <p:spPr>
          <a:xfrm flipH="1" flipV="1">
            <a:off x="9909313" y="2544417"/>
            <a:ext cx="88262" cy="2267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E168A66-521E-A7E0-A046-17984EECF763}"/>
              </a:ext>
            </a:extLst>
          </p:cNvPr>
          <p:cNvSpPr txBox="1"/>
          <p:nvPr/>
        </p:nvSpPr>
        <p:spPr>
          <a:xfrm>
            <a:off x="8671699" y="2980912"/>
            <a:ext cx="1325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Adjacency matrix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B410BAB-E408-C08B-F78E-D7BF60850E37}"/>
              </a:ext>
            </a:extLst>
          </p:cNvPr>
          <p:cNvCxnSpPr>
            <a:cxnSpLocks/>
            <a:stCxn id="27" idx="0"/>
          </p:cNvCxnSpPr>
          <p:nvPr/>
        </p:nvCxnSpPr>
        <p:spPr>
          <a:xfrm flipV="1">
            <a:off x="9334637" y="2544417"/>
            <a:ext cx="243207" cy="4364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1349983-4E4D-B892-8759-5202FD24F9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477" y="3740585"/>
            <a:ext cx="2921296" cy="404009"/>
          </a:xfrm>
          <a:custGeom>
            <a:avLst/>
            <a:gdLst>
              <a:gd name="connsiteX0" fmla="*/ 0 w 2921296"/>
              <a:gd name="connsiteY0" fmla="*/ 0 h 404009"/>
              <a:gd name="connsiteX1" fmla="*/ 642685 w 2921296"/>
              <a:gd name="connsiteY1" fmla="*/ 0 h 404009"/>
              <a:gd name="connsiteX2" fmla="*/ 1168518 w 2921296"/>
              <a:gd name="connsiteY2" fmla="*/ 0 h 404009"/>
              <a:gd name="connsiteX3" fmla="*/ 1752778 w 2921296"/>
              <a:gd name="connsiteY3" fmla="*/ 0 h 404009"/>
              <a:gd name="connsiteX4" fmla="*/ 2307824 w 2921296"/>
              <a:gd name="connsiteY4" fmla="*/ 0 h 404009"/>
              <a:gd name="connsiteX5" fmla="*/ 2921296 w 2921296"/>
              <a:gd name="connsiteY5" fmla="*/ 0 h 404009"/>
              <a:gd name="connsiteX6" fmla="*/ 2921296 w 2921296"/>
              <a:gd name="connsiteY6" fmla="*/ 404009 h 404009"/>
              <a:gd name="connsiteX7" fmla="*/ 2366250 w 2921296"/>
              <a:gd name="connsiteY7" fmla="*/ 404009 h 404009"/>
              <a:gd name="connsiteX8" fmla="*/ 1869629 w 2921296"/>
              <a:gd name="connsiteY8" fmla="*/ 404009 h 404009"/>
              <a:gd name="connsiteX9" fmla="*/ 1226944 w 2921296"/>
              <a:gd name="connsiteY9" fmla="*/ 404009 h 404009"/>
              <a:gd name="connsiteX10" fmla="*/ 701111 w 2921296"/>
              <a:gd name="connsiteY10" fmla="*/ 404009 h 404009"/>
              <a:gd name="connsiteX11" fmla="*/ 0 w 2921296"/>
              <a:gd name="connsiteY11" fmla="*/ 404009 h 404009"/>
              <a:gd name="connsiteX12" fmla="*/ 0 w 2921296"/>
              <a:gd name="connsiteY12" fmla="*/ 0 h 40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21296" h="404009" fill="none" extrusionOk="0">
                <a:moveTo>
                  <a:pt x="0" y="0"/>
                </a:moveTo>
                <a:cubicBezTo>
                  <a:pt x="230611" y="-42399"/>
                  <a:pt x="350103" y="24985"/>
                  <a:pt x="642685" y="0"/>
                </a:cubicBezTo>
                <a:cubicBezTo>
                  <a:pt x="935267" y="-24985"/>
                  <a:pt x="1054198" y="38999"/>
                  <a:pt x="1168518" y="0"/>
                </a:cubicBezTo>
                <a:cubicBezTo>
                  <a:pt x="1282838" y="-38999"/>
                  <a:pt x="1605327" y="9401"/>
                  <a:pt x="1752778" y="0"/>
                </a:cubicBezTo>
                <a:cubicBezTo>
                  <a:pt x="1900229" y="-9401"/>
                  <a:pt x="2049867" y="31024"/>
                  <a:pt x="2307824" y="0"/>
                </a:cubicBezTo>
                <a:cubicBezTo>
                  <a:pt x="2565781" y="-31024"/>
                  <a:pt x="2750517" y="39082"/>
                  <a:pt x="2921296" y="0"/>
                </a:cubicBezTo>
                <a:cubicBezTo>
                  <a:pt x="2922001" y="156509"/>
                  <a:pt x="2899448" y="203792"/>
                  <a:pt x="2921296" y="404009"/>
                </a:cubicBezTo>
                <a:cubicBezTo>
                  <a:pt x="2770828" y="414986"/>
                  <a:pt x="2508634" y="337547"/>
                  <a:pt x="2366250" y="404009"/>
                </a:cubicBezTo>
                <a:cubicBezTo>
                  <a:pt x="2223866" y="470471"/>
                  <a:pt x="2029104" y="376540"/>
                  <a:pt x="1869629" y="404009"/>
                </a:cubicBezTo>
                <a:cubicBezTo>
                  <a:pt x="1710154" y="431478"/>
                  <a:pt x="1413327" y="366590"/>
                  <a:pt x="1226944" y="404009"/>
                </a:cubicBezTo>
                <a:cubicBezTo>
                  <a:pt x="1040561" y="441428"/>
                  <a:pt x="873940" y="398192"/>
                  <a:pt x="701111" y="404009"/>
                </a:cubicBezTo>
                <a:cubicBezTo>
                  <a:pt x="528282" y="409826"/>
                  <a:pt x="189081" y="383917"/>
                  <a:pt x="0" y="404009"/>
                </a:cubicBezTo>
                <a:cubicBezTo>
                  <a:pt x="-15812" y="256032"/>
                  <a:pt x="17351" y="117430"/>
                  <a:pt x="0" y="0"/>
                </a:cubicBezTo>
                <a:close/>
              </a:path>
              <a:path w="2921296" h="404009" stroke="0" extrusionOk="0">
                <a:moveTo>
                  <a:pt x="0" y="0"/>
                </a:moveTo>
                <a:cubicBezTo>
                  <a:pt x="253108" y="-47491"/>
                  <a:pt x="302984" y="13421"/>
                  <a:pt x="555046" y="0"/>
                </a:cubicBezTo>
                <a:cubicBezTo>
                  <a:pt x="807108" y="-13421"/>
                  <a:pt x="955191" y="67488"/>
                  <a:pt x="1197731" y="0"/>
                </a:cubicBezTo>
                <a:cubicBezTo>
                  <a:pt x="1440272" y="-67488"/>
                  <a:pt x="1524846" y="36491"/>
                  <a:pt x="1840416" y="0"/>
                </a:cubicBezTo>
                <a:cubicBezTo>
                  <a:pt x="2155987" y="-36491"/>
                  <a:pt x="2147349" y="36093"/>
                  <a:pt x="2337037" y="0"/>
                </a:cubicBezTo>
                <a:cubicBezTo>
                  <a:pt x="2526725" y="-36093"/>
                  <a:pt x="2676110" y="50570"/>
                  <a:pt x="2921296" y="0"/>
                </a:cubicBezTo>
                <a:cubicBezTo>
                  <a:pt x="2941625" y="91907"/>
                  <a:pt x="2901251" y="314572"/>
                  <a:pt x="2921296" y="404009"/>
                </a:cubicBezTo>
                <a:cubicBezTo>
                  <a:pt x="2811272" y="452760"/>
                  <a:pt x="2535645" y="387449"/>
                  <a:pt x="2424676" y="404009"/>
                </a:cubicBezTo>
                <a:cubicBezTo>
                  <a:pt x="2313707" y="420569"/>
                  <a:pt x="2121028" y="380435"/>
                  <a:pt x="1869629" y="404009"/>
                </a:cubicBezTo>
                <a:cubicBezTo>
                  <a:pt x="1618230" y="427583"/>
                  <a:pt x="1582850" y="338873"/>
                  <a:pt x="1314583" y="404009"/>
                </a:cubicBezTo>
                <a:cubicBezTo>
                  <a:pt x="1046316" y="469145"/>
                  <a:pt x="929041" y="369530"/>
                  <a:pt x="730324" y="404009"/>
                </a:cubicBezTo>
                <a:cubicBezTo>
                  <a:pt x="531607" y="438488"/>
                  <a:pt x="316899" y="364650"/>
                  <a:pt x="0" y="404009"/>
                </a:cubicBezTo>
                <a:cubicBezTo>
                  <a:pt x="-39904" y="300793"/>
                  <a:pt x="14427" y="153404"/>
                  <a:pt x="0" y="0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403115506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33" name="Picture 32" descr="A black text with a white background&#10;&#10;Description automatically generated">
            <a:extLst>
              <a:ext uri="{FF2B5EF4-FFF2-40B4-BE49-F238E27FC236}">
                <a16:creationId xmlns:a16="http://schemas.microsoft.com/office/drawing/2014/main" id="{9A95E2D3-925B-75A6-BE88-F50DF1CBF9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2414" y="4527839"/>
            <a:ext cx="2921297" cy="413210"/>
          </a:xfrm>
          <a:custGeom>
            <a:avLst/>
            <a:gdLst>
              <a:gd name="connsiteX0" fmla="*/ 0 w 2921297"/>
              <a:gd name="connsiteY0" fmla="*/ 0 h 413210"/>
              <a:gd name="connsiteX1" fmla="*/ 613472 w 2921297"/>
              <a:gd name="connsiteY1" fmla="*/ 0 h 413210"/>
              <a:gd name="connsiteX2" fmla="*/ 1226945 w 2921297"/>
              <a:gd name="connsiteY2" fmla="*/ 0 h 413210"/>
              <a:gd name="connsiteX3" fmla="*/ 1781991 w 2921297"/>
              <a:gd name="connsiteY3" fmla="*/ 0 h 413210"/>
              <a:gd name="connsiteX4" fmla="*/ 2395464 w 2921297"/>
              <a:gd name="connsiteY4" fmla="*/ 0 h 413210"/>
              <a:gd name="connsiteX5" fmla="*/ 2921297 w 2921297"/>
              <a:gd name="connsiteY5" fmla="*/ 0 h 413210"/>
              <a:gd name="connsiteX6" fmla="*/ 2921297 w 2921297"/>
              <a:gd name="connsiteY6" fmla="*/ 413210 h 413210"/>
              <a:gd name="connsiteX7" fmla="*/ 2337038 w 2921297"/>
              <a:gd name="connsiteY7" fmla="*/ 413210 h 413210"/>
              <a:gd name="connsiteX8" fmla="*/ 1840417 w 2921297"/>
              <a:gd name="connsiteY8" fmla="*/ 413210 h 413210"/>
              <a:gd name="connsiteX9" fmla="*/ 1256158 w 2921297"/>
              <a:gd name="connsiteY9" fmla="*/ 413210 h 413210"/>
              <a:gd name="connsiteX10" fmla="*/ 701111 w 2921297"/>
              <a:gd name="connsiteY10" fmla="*/ 413210 h 413210"/>
              <a:gd name="connsiteX11" fmla="*/ 0 w 2921297"/>
              <a:gd name="connsiteY11" fmla="*/ 413210 h 413210"/>
              <a:gd name="connsiteX12" fmla="*/ 0 w 2921297"/>
              <a:gd name="connsiteY12" fmla="*/ 0 h 413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21297" h="413210" fill="none" extrusionOk="0">
                <a:moveTo>
                  <a:pt x="0" y="0"/>
                </a:moveTo>
                <a:cubicBezTo>
                  <a:pt x="266415" y="-53907"/>
                  <a:pt x="392901" y="9642"/>
                  <a:pt x="613472" y="0"/>
                </a:cubicBezTo>
                <a:cubicBezTo>
                  <a:pt x="834043" y="-9642"/>
                  <a:pt x="999072" y="5316"/>
                  <a:pt x="1226945" y="0"/>
                </a:cubicBezTo>
                <a:cubicBezTo>
                  <a:pt x="1454818" y="-5316"/>
                  <a:pt x="1650734" y="41323"/>
                  <a:pt x="1781991" y="0"/>
                </a:cubicBezTo>
                <a:cubicBezTo>
                  <a:pt x="1913248" y="-41323"/>
                  <a:pt x="2243533" y="18442"/>
                  <a:pt x="2395464" y="0"/>
                </a:cubicBezTo>
                <a:cubicBezTo>
                  <a:pt x="2547395" y="-18442"/>
                  <a:pt x="2665112" y="53100"/>
                  <a:pt x="2921297" y="0"/>
                </a:cubicBezTo>
                <a:cubicBezTo>
                  <a:pt x="2951831" y="96400"/>
                  <a:pt x="2879118" y="299126"/>
                  <a:pt x="2921297" y="413210"/>
                </a:cubicBezTo>
                <a:cubicBezTo>
                  <a:pt x="2775553" y="430837"/>
                  <a:pt x="2534284" y="405273"/>
                  <a:pt x="2337038" y="413210"/>
                </a:cubicBezTo>
                <a:cubicBezTo>
                  <a:pt x="2139792" y="421147"/>
                  <a:pt x="2047044" y="381429"/>
                  <a:pt x="1840417" y="413210"/>
                </a:cubicBezTo>
                <a:cubicBezTo>
                  <a:pt x="1633790" y="444991"/>
                  <a:pt x="1375810" y="386423"/>
                  <a:pt x="1256158" y="413210"/>
                </a:cubicBezTo>
                <a:cubicBezTo>
                  <a:pt x="1136506" y="439997"/>
                  <a:pt x="937832" y="372635"/>
                  <a:pt x="701111" y="413210"/>
                </a:cubicBezTo>
                <a:cubicBezTo>
                  <a:pt x="464390" y="453785"/>
                  <a:pt x="253354" y="396745"/>
                  <a:pt x="0" y="413210"/>
                </a:cubicBezTo>
                <a:cubicBezTo>
                  <a:pt x="-19008" y="315146"/>
                  <a:pt x="27116" y="104755"/>
                  <a:pt x="0" y="0"/>
                </a:cubicBezTo>
                <a:close/>
              </a:path>
              <a:path w="2921297" h="413210" stroke="0" extrusionOk="0">
                <a:moveTo>
                  <a:pt x="0" y="0"/>
                </a:moveTo>
                <a:cubicBezTo>
                  <a:pt x="201479" y="-7031"/>
                  <a:pt x="352413" y="13555"/>
                  <a:pt x="613472" y="0"/>
                </a:cubicBezTo>
                <a:cubicBezTo>
                  <a:pt x="874531" y="-13555"/>
                  <a:pt x="964878" y="46034"/>
                  <a:pt x="1197732" y="0"/>
                </a:cubicBezTo>
                <a:cubicBezTo>
                  <a:pt x="1430586" y="-46034"/>
                  <a:pt x="1679729" y="44620"/>
                  <a:pt x="1840417" y="0"/>
                </a:cubicBezTo>
                <a:cubicBezTo>
                  <a:pt x="2001105" y="-44620"/>
                  <a:pt x="2417348" y="88248"/>
                  <a:pt x="2921297" y="0"/>
                </a:cubicBezTo>
                <a:cubicBezTo>
                  <a:pt x="2936094" y="168584"/>
                  <a:pt x="2919381" y="305259"/>
                  <a:pt x="2921297" y="413210"/>
                </a:cubicBezTo>
                <a:cubicBezTo>
                  <a:pt x="2665051" y="444332"/>
                  <a:pt x="2496860" y="354836"/>
                  <a:pt x="2337038" y="413210"/>
                </a:cubicBezTo>
                <a:cubicBezTo>
                  <a:pt x="2177216" y="471584"/>
                  <a:pt x="1926201" y="397558"/>
                  <a:pt x="1752778" y="413210"/>
                </a:cubicBezTo>
                <a:cubicBezTo>
                  <a:pt x="1579355" y="428862"/>
                  <a:pt x="1367643" y="336467"/>
                  <a:pt x="1110093" y="413210"/>
                </a:cubicBezTo>
                <a:cubicBezTo>
                  <a:pt x="852543" y="489953"/>
                  <a:pt x="723376" y="389664"/>
                  <a:pt x="613472" y="413210"/>
                </a:cubicBezTo>
                <a:cubicBezTo>
                  <a:pt x="503568" y="436756"/>
                  <a:pt x="199049" y="360583"/>
                  <a:pt x="0" y="413210"/>
                </a:cubicBezTo>
                <a:cubicBezTo>
                  <a:pt x="-37081" y="330363"/>
                  <a:pt x="1980" y="151859"/>
                  <a:pt x="0" y="0"/>
                </a:cubicBezTo>
                <a:close/>
              </a:path>
            </a:pathLst>
          </a:custGeom>
          <a:ln>
            <a:solidFill>
              <a:srgbClr val="004CED"/>
            </a:solidFill>
            <a:extLst>
              <a:ext uri="{C807C97D-BFC1-408E-A445-0C87EB9F89A2}">
                <ask:lineSketchStyleProps xmlns:ask="http://schemas.microsoft.com/office/drawing/2018/sketchyshapes" sd="377855099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9717A9C-9349-B27B-716F-B4A5B633FF52}"/>
              </a:ext>
            </a:extLst>
          </p:cNvPr>
          <p:cNvSpPr txBox="1"/>
          <p:nvPr/>
        </p:nvSpPr>
        <p:spPr>
          <a:xfrm>
            <a:off x="7846492" y="3377986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encoder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DBE6FD7-08F1-0A14-F07C-B681AB79A3A0}"/>
              </a:ext>
            </a:extLst>
          </p:cNvPr>
          <p:cNvSpPr txBox="1"/>
          <p:nvPr/>
        </p:nvSpPr>
        <p:spPr>
          <a:xfrm>
            <a:off x="7832135" y="4172391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4CED"/>
                </a:solidFill>
              </a:rPr>
              <a:t>decoder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69D75AA-DBC2-4D9F-5FD6-C15F99DE3080}"/>
              </a:ext>
            </a:extLst>
          </p:cNvPr>
          <p:cNvCxnSpPr/>
          <p:nvPr/>
        </p:nvCxnSpPr>
        <p:spPr>
          <a:xfrm>
            <a:off x="8811591" y="4193667"/>
            <a:ext cx="52304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8888FFC-FB0B-C7EB-AE41-91766895B6E7}"/>
              </a:ext>
            </a:extLst>
          </p:cNvPr>
          <p:cNvCxnSpPr/>
          <p:nvPr/>
        </p:nvCxnSpPr>
        <p:spPr>
          <a:xfrm>
            <a:off x="10228567" y="4193667"/>
            <a:ext cx="52304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7AAD75B-BBCD-AE74-169D-F591B23D1EB3}"/>
              </a:ext>
            </a:extLst>
          </p:cNvPr>
          <p:cNvCxnSpPr>
            <a:cxnSpLocks/>
          </p:cNvCxnSpPr>
          <p:nvPr/>
        </p:nvCxnSpPr>
        <p:spPr>
          <a:xfrm>
            <a:off x="9152620" y="4327204"/>
            <a:ext cx="36476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E5625C07-59E6-6795-61C0-FCD2600BB900}"/>
              </a:ext>
            </a:extLst>
          </p:cNvPr>
          <p:cNvSpPr txBox="1"/>
          <p:nvPr/>
        </p:nvSpPr>
        <p:spPr>
          <a:xfrm>
            <a:off x="9450044" y="4164669"/>
            <a:ext cx="7360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encoder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634C628-EBF9-C9BB-3607-A423226CD0A0}"/>
              </a:ext>
            </a:extLst>
          </p:cNvPr>
          <p:cNvCxnSpPr>
            <a:cxnSpLocks/>
          </p:cNvCxnSpPr>
          <p:nvPr/>
        </p:nvCxnSpPr>
        <p:spPr>
          <a:xfrm>
            <a:off x="10132514" y="4340605"/>
            <a:ext cx="36476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8C4E217-2F5C-B6B0-ACF8-12706DE02E4F}"/>
              </a:ext>
            </a:extLst>
          </p:cNvPr>
          <p:cNvCxnSpPr>
            <a:cxnSpLocks/>
          </p:cNvCxnSpPr>
          <p:nvPr/>
        </p:nvCxnSpPr>
        <p:spPr>
          <a:xfrm flipV="1">
            <a:off x="10486115" y="4218103"/>
            <a:ext cx="0" cy="12461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04F80CE-6BDB-3B1D-E646-9AF86F4CE308}"/>
              </a:ext>
            </a:extLst>
          </p:cNvPr>
          <p:cNvCxnSpPr>
            <a:cxnSpLocks/>
          </p:cNvCxnSpPr>
          <p:nvPr/>
        </p:nvCxnSpPr>
        <p:spPr>
          <a:xfrm flipV="1">
            <a:off x="9152620" y="4212215"/>
            <a:ext cx="0" cy="12461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C890C7B-D1D4-6A67-E914-B4409A4032E6}"/>
              </a:ext>
            </a:extLst>
          </p:cNvPr>
          <p:cNvCxnSpPr/>
          <p:nvPr/>
        </p:nvCxnSpPr>
        <p:spPr>
          <a:xfrm>
            <a:off x="8851250" y="4993616"/>
            <a:ext cx="52304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A5F486B-4CE3-7617-EDB8-C84797196599}"/>
              </a:ext>
            </a:extLst>
          </p:cNvPr>
          <p:cNvCxnSpPr/>
          <p:nvPr/>
        </p:nvCxnSpPr>
        <p:spPr>
          <a:xfrm>
            <a:off x="10268226" y="4993616"/>
            <a:ext cx="52304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CE4A8AB-3C43-699D-7753-493257CFD8DA}"/>
              </a:ext>
            </a:extLst>
          </p:cNvPr>
          <p:cNvCxnSpPr>
            <a:cxnSpLocks/>
          </p:cNvCxnSpPr>
          <p:nvPr/>
        </p:nvCxnSpPr>
        <p:spPr>
          <a:xfrm>
            <a:off x="9192279" y="5127153"/>
            <a:ext cx="36476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E10CCCB3-1472-99A0-6411-369CF67C3886}"/>
              </a:ext>
            </a:extLst>
          </p:cNvPr>
          <p:cNvSpPr txBox="1"/>
          <p:nvPr/>
        </p:nvSpPr>
        <p:spPr>
          <a:xfrm>
            <a:off x="9488901" y="4964618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decoder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5AAAB27-A551-C0BE-CCAA-0AEADAD6A21A}"/>
              </a:ext>
            </a:extLst>
          </p:cNvPr>
          <p:cNvCxnSpPr>
            <a:cxnSpLocks/>
          </p:cNvCxnSpPr>
          <p:nvPr/>
        </p:nvCxnSpPr>
        <p:spPr>
          <a:xfrm>
            <a:off x="10172173" y="5140554"/>
            <a:ext cx="36476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153CBA1-7174-16D2-10BB-98C95E1E531E}"/>
              </a:ext>
            </a:extLst>
          </p:cNvPr>
          <p:cNvCxnSpPr>
            <a:cxnSpLocks/>
          </p:cNvCxnSpPr>
          <p:nvPr/>
        </p:nvCxnSpPr>
        <p:spPr>
          <a:xfrm flipV="1">
            <a:off x="10525774" y="5018052"/>
            <a:ext cx="0" cy="12461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7D8763A-4A71-3825-B641-863582C00563}"/>
              </a:ext>
            </a:extLst>
          </p:cNvPr>
          <p:cNvCxnSpPr>
            <a:cxnSpLocks/>
          </p:cNvCxnSpPr>
          <p:nvPr/>
        </p:nvCxnSpPr>
        <p:spPr>
          <a:xfrm flipV="1">
            <a:off x="9192279" y="5012164"/>
            <a:ext cx="0" cy="12461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167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57096-D37D-31CD-693A-B970AFEBA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6F2E3-177C-919F-19C1-315161961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3" y="365125"/>
            <a:ext cx="11380305" cy="766989"/>
          </a:xfrm>
        </p:spPr>
        <p:txBody>
          <a:bodyPr/>
          <a:lstStyle/>
          <a:p>
            <a:r>
              <a:rPr lang="en-US" dirty="0"/>
              <a:t>DAG-GNN VAE</a:t>
            </a:r>
          </a:p>
        </p:txBody>
      </p:sp>
      <p:sp>
        <p:nvSpPr>
          <p:cNvPr id="3" name="Trapezoid 2">
            <a:extLst>
              <a:ext uri="{FF2B5EF4-FFF2-40B4-BE49-F238E27FC236}">
                <a16:creationId xmlns:a16="http://schemas.microsoft.com/office/drawing/2014/main" id="{E3F364DF-E436-77A8-D18C-F1971F12EA6A}"/>
              </a:ext>
            </a:extLst>
          </p:cNvPr>
          <p:cNvSpPr/>
          <p:nvPr/>
        </p:nvSpPr>
        <p:spPr>
          <a:xfrm rot="5400000">
            <a:off x="2370480" y="2211460"/>
            <a:ext cx="1863587" cy="2539448"/>
          </a:xfrm>
          <a:prstGeom prst="trapezoid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apezoid 3">
            <a:extLst>
              <a:ext uri="{FF2B5EF4-FFF2-40B4-BE49-F238E27FC236}">
                <a16:creationId xmlns:a16="http://schemas.microsoft.com/office/drawing/2014/main" id="{8F8C4F42-33A2-33C7-6740-188E4FD82B84}"/>
              </a:ext>
            </a:extLst>
          </p:cNvPr>
          <p:cNvSpPr/>
          <p:nvPr/>
        </p:nvSpPr>
        <p:spPr>
          <a:xfrm rot="16200000">
            <a:off x="7492448" y="2211460"/>
            <a:ext cx="1863587" cy="2539448"/>
          </a:xfrm>
          <a:prstGeom prst="trapezoid">
            <a:avLst/>
          </a:prstGeom>
          <a:noFill/>
          <a:ln w="57150" cap="flat" cmpd="sng" algn="ctr">
            <a:solidFill>
              <a:srgbClr val="004CE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apezoid 4">
            <a:extLst>
              <a:ext uri="{FF2B5EF4-FFF2-40B4-BE49-F238E27FC236}">
                <a16:creationId xmlns:a16="http://schemas.microsoft.com/office/drawing/2014/main" id="{59ED9BFF-ADD7-186F-E73B-9F82A4512E3A}"/>
              </a:ext>
            </a:extLst>
          </p:cNvPr>
          <p:cNvSpPr/>
          <p:nvPr/>
        </p:nvSpPr>
        <p:spPr>
          <a:xfrm rot="5400000">
            <a:off x="2486437" y="2294288"/>
            <a:ext cx="1631672" cy="2387048"/>
          </a:xfrm>
          <a:prstGeom prst="trapezoid">
            <a:avLst>
              <a:gd name="adj" fmla="val 26218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apezoid 5">
            <a:extLst>
              <a:ext uri="{FF2B5EF4-FFF2-40B4-BE49-F238E27FC236}">
                <a16:creationId xmlns:a16="http://schemas.microsoft.com/office/drawing/2014/main" id="{1C0215DC-CF59-9C15-6493-D244C1E10765}"/>
              </a:ext>
            </a:extLst>
          </p:cNvPr>
          <p:cNvSpPr/>
          <p:nvPr/>
        </p:nvSpPr>
        <p:spPr>
          <a:xfrm rot="16200000">
            <a:off x="7618331" y="2287664"/>
            <a:ext cx="1631672" cy="2387048"/>
          </a:xfrm>
          <a:prstGeom prst="trapezoid">
            <a:avLst>
              <a:gd name="adj" fmla="val 26827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diagram of a diagram&#10;&#10;Description automatically generated">
            <a:extLst>
              <a:ext uri="{FF2B5EF4-FFF2-40B4-BE49-F238E27FC236}">
                <a16:creationId xmlns:a16="http://schemas.microsoft.com/office/drawing/2014/main" id="{1DD332AA-D782-6B14-E441-8B645EF616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041" r="8369" b="35973"/>
          <a:stretch/>
        </p:blipFill>
        <p:spPr>
          <a:xfrm>
            <a:off x="9940" y="2845574"/>
            <a:ext cx="1523999" cy="854069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EC1F248-B3BD-E3D0-8579-07B10D98C904}"/>
              </a:ext>
            </a:extLst>
          </p:cNvPr>
          <p:cNvCxnSpPr>
            <a:cxnSpLocks/>
          </p:cNvCxnSpPr>
          <p:nvPr/>
        </p:nvCxnSpPr>
        <p:spPr>
          <a:xfrm>
            <a:off x="1262269" y="3443712"/>
            <a:ext cx="60628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diagram of a diagram&#10;&#10;Description automatically generated">
            <a:extLst>
              <a:ext uri="{FF2B5EF4-FFF2-40B4-BE49-F238E27FC236}">
                <a16:creationId xmlns:a16="http://schemas.microsoft.com/office/drawing/2014/main" id="{56BAD1A8-E308-7620-B7FE-2384D6EA37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041" r="8369" b="35973"/>
          <a:stretch/>
        </p:blipFill>
        <p:spPr>
          <a:xfrm>
            <a:off x="10548731" y="2845573"/>
            <a:ext cx="1523999" cy="854069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7871D5E-B604-0328-4A9A-8BCB436287CB}"/>
              </a:ext>
            </a:extLst>
          </p:cNvPr>
          <p:cNvCxnSpPr>
            <a:cxnSpLocks/>
          </p:cNvCxnSpPr>
          <p:nvPr/>
        </p:nvCxnSpPr>
        <p:spPr>
          <a:xfrm>
            <a:off x="9803295" y="3443712"/>
            <a:ext cx="60628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23286AD-F9E5-9E02-0B00-CAFA389A9F05}"/>
              </a:ext>
            </a:extLst>
          </p:cNvPr>
          <p:cNvSpPr txBox="1"/>
          <p:nvPr/>
        </p:nvSpPr>
        <p:spPr>
          <a:xfrm>
            <a:off x="582417" y="3750921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DADF5A-9F85-B485-66D0-4068BF2516C6}"/>
              </a:ext>
            </a:extLst>
          </p:cNvPr>
          <p:cNvSpPr txBox="1"/>
          <p:nvPr/>
        </p:nvSpPr>
        <p:spPr>
          <a:xfrm>
            <a:off x="11012250" y="3695773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/>
              <a:t>x</a:t>
            </a:r>
            <a:r>
              <a:rPr lang="en-US" b="1" i="1" baseline="30000" dirty="0" err="1"/>
              <a:t>CF</a:t>
            </a:r>
            <a:endParaRPr lang="en-US" b="1" i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F0076BF-77B4-6042-2419-44920A82B0EB}"/>
              </a:ext>
            </a:extLst>
          </p:cNvPr>
          <p:cNvSpPr txBox="1"/>
          <p:nvPr/>
        </p:nvSpPr>
        <p:spPr>
          <a:xfrm>
            <a:off x="2589329" y="3272607"/>
            <a:ext cx="1063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GNN (MLP)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57AC62C-FD2D-AAE1-0851-90880FCCB63D}"/>
              </a:ext>
            </a:extLst>
          </p:cNvPr>
          <p:cNvSpPr txBox="1"/>
          <p:nvPr/>
        </p:nvSpPr>
        <p:spPr>
          <a:xfrm>
            <a:off x="8008544" y="3272607"/>
            <a:ext cx="1063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GNN (MLP)</a:t>
            </a:r>
          </a:p>
        </p:txBody>
      </p:sp>
      <p:pic>
        <p:nvPicPr>
          <p:cNvPr id="30" name="Picture 29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D50A0D88-0C98-4157-62A2-2B4AE5F51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625" y="4699782"/>
            <a:ext cx="2921296" cy="404009"/>
          </a:xfrm>
          <a:custGeom>
            <a:avLst/>
            <a:gdLst>
              <a:gd name="connsiteX0" fmla="*/ 0 w 2921296"/>
              <a:gd name="connsiteY0" fmla="*/ 0 h 404009"/>
              <a:gd name="connsiteX1" fmla="*/ 642685 w 2921296"/>
              <a:gd name="connsiteY1" fmla="*/ 0 h 404009"/>
              <a:gd name="connsiteX2" fmla="*/ 1168518 w 2921296"/>
              <a:gd name="connsiteY2" fmla="*/ 0 h 404009"/>
              <a:gd name="connsiteX3" fmla="*/ 1752778 w 2921296"/>
              <a:gd name="connsiteY3" fmla="*/ 0 h 404009"/>
              <a:gd name="connsiteX4" fmla="*/ 2307824 w 2921296"/>
              <a:gd name="connsiteY4" fmla="*/ 0 h 404009"/>
              <a:gd name="connsiteX5" fmla="*/ 2921296 w 2921296"/>
              <a:gd name="connsiteY5" fmla="*/ 0 h 404009"/>
              <a:gd name="connsiteX6" fmla="*/ 2921296 w 2921296"/>
              <a:gd name="connsiteY6" fmla="*/ 404009 h 404009"/>
              <a:gd name="connsiteX7" fmla="*/ 2366250 w 2921296"/>
              <a:gd name="connsiteY7" fmla="*/ 404009 h 404009"/>
              <a:gd name="connsiteX8" fmla="*/ 1869629 w 2921296"/>
              <a:gd name="connsiteY8" fmla="*/ 404009 h 404009"/>
              <a:gd name="connsiteX9" fmla="*/ 1226944 w 2921296"/>
              <a:gd name="connsiteY9" fmla="*/ 404009 h 404009"/>
              <a:gd name="connsiteX10" fmla="*/ 701111 w 2921296"/>
              <a:gd name="connsiteY10" fmla="*/ 404009 h 404009"/>
              <a:gd name="connsiteX11" fmla="*/ 0 w 2921296"/>
              <a:gd name="connsiteY11" fmla="*/ 404009 h 404009"/>
              <a:gd name="connsiteX12" fmla="*/ 0 w 2921296"/>
              <a:gd name="connsiteY12" fmla="*/ 0 h 40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21296" h="404009" fill="none" extrusionOk="0">
                <a:moveTo>
                  <a:pt x="0" y="0"/>
                </a:moveTo>
                <a:cubicBezTo>
                  <a:pt x="230611" y="-42399"/>
                  <a:pt x="350103" y="24985"/>
                  <a:pt x="642685" y="0"/>
                </a:cubicBezTo>
                <a:cubicBezTo>
                  <a:pt x="935267" y="-24985"/>
                  <a:pt x="1054198" y="38999"/>
                  <a:pt x="1168518" y="0"/>
                </a:cubicBezTo>
                <a:cubicBezTo>
                  <a:pt x="1282838" y="-38999"/>
                  <a:pt x="1605327" y="9401"/>
                  <a:pt x="1752778" y="0"/>
                </a:cubicBezTo>
                <a:cubicBezTo>
                  <a:pt x="1900229" y="-9401"/>
                  <a:pt x="2049867" y="31024"/>
                  <a:pt x="2307824" y="0"/>
                </a:cubicBezTo>
                <a:cubicBezTo>
                  <a:pt x="2565781" y="-31024"/>
                  <a:pt x="2750517" y="39082"/>
                  <a:pt x="2921296" y="0"/>
                </a:cubicBezTo>
                <a:cubicBezTo>
                  <a:pt x="2922001" y="156509"/>
                  <a:pt x="2899448" y="203792"/>
                  <a:pt x="2921296" y="404009"/>
                </a:cubicBezTo>
                <a:cubicBezTo>
                  <a:pt x="2770828" y="414986"/>
                  <a:pt x="2508634" y="337547"/>
                  <a:pt x="2366250" y="404009"/>
                </a:cubicBezTo>
                <a:cubicBezTo>
                  <a:pt x="2223866" y="470471"/>
                  <a:pt x="2029104" y="376540"/>
                  <a:pt x="1869629" y="404009"/>
                </a:cubicBezTo>
                <a:cubicBezTo>
                  <a:pt x="1710154" y="431478"/>
                  <a:pt x="1413327" y="366590"/>
                  <a:pt x="1226944" y="404009"/>
                </a:cubicBezTo>
                <a:cubicBezTo>
                  <a:pt x="1040561" y="441428"/>
                  <a:pt x="873940" y="398192"/>
                  <a:pt x="701111" y="404009"/>
                </a:cubicBezTo>
                <a:cubicBezTo>
                  <a:pt x="528282" y="409826"/>
                  <a:pt x="189081" y="383917"/>
                  <a:pt x="0" y="404009"/>
                </a:cubicBezTo>
                <a:cubicBezTo>
                  <a:pt x="-15812" y="256032"/>
                  <a:pt x="17351" y="117430"/>
                  <a:pt x="0" y="0"/>
                </a:cubicBezTo>
                <a:close/>
              </a:path>
              <a:path w="2921296" h="404009" stroke="0" extrusionOk="0">
                <a:moveTo>
                  <a:pt x="0" y="0"/>
                </a:moveTo>
                <a:cubicBezTo>
                  <a:pt x="253108" y="-47491"/>
                  <a:pt x="302984" y="13421"/>
                  <a:pt x="555046" y="0"/>
                </a:cubicBezTo>
                <a:cubicBezTo>
                  <a:pt x="807108" y="-13421"/>
                  <a:pt x="955191" y="67488"/>
                  <a:pt x="1197731" y="0"/>
                </a:cubicBezTo>
                <a:cubicBezTo>
                  <a:pt x="1440272" y="-67488"/>
                  <a:pt x="1524846" y="36491"/>
                  <a:pt x="1840416" y="0"/>
                </a:cubicBezTo>
                <a:cubicBezTo>
                  <a:pt x="2155987" y="-36491"/>
                  <a:pt x="2147349" y="36093"/>
                  <a:pt x="2337037" y="0"/>
                </a:cubicBezTo>
                <a:cubicBezTo>
                  <a:pt x="2526725" y="-36093"/>
                  <a:pt x="2676110" y="50570"/>
                  <a:pt x="2921296" y="0"/>
                </a:cubicBezTo>
                <a:cubicBezTo>
                  <a:pt x="2941625" y="91907"/>
                  <a:pt x="2901251" y="314572"/>
                  <a:pt x="2921296" y="404009"/>
                </a:cubicBezTo>
                <a:cubicBezTo>
                  <a:pt x="2811272" y="452760"/>
                  <a:pt x="2535645" y="387449"/>
                  <a:pt x="2424676" y="404009"/>
                </a:cubicBezTo>
                <a:cubicBezTo>
                  <a:pt x="2313707" y="420569"/>
                  <a:pt x="2121028" y="380435"/>
                  <a:pt x="1869629" y="404009"/>
                </a:cubicBezTo>
                <a:cubicBezTo>
                  <a:pt x="1618230" y="427583"/>
                  <a:pt x="1582850" y="338873"/>
                  <a:pt x="1314583" y="404009"/>
                </a:cubicBezTo>
                <a:cubicBezTo>
                  <a:pt x="1046316" y="469145"/>
                  <a:pt x="929041" y="369530"/>
                  <a:pt x="730324" y="404009"/>
                </a:cubicBezTo>
                <a:cubicBezTo>
                  <a:pt x="531607" y="438488"/>
                  <a:pt x="316899" y="364650"/>
                  <a:pt x="0" y="404009"/>
                </a:cubicBezTo>
                <a:cubicBezTo>
                  <a:pt x="-39904" y="300793"/>
                  <a:pt x="14427" y="153404"/>
                  <a:pt x="0" y="0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403115506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32" name="Picture 31" descr="A black text with a white background&#10;&#10;Description automatically generated">
            <a:extLst>
              <a:ext uri="{FF2B5EF4-FFF2-40B4-BE49-F238E27FC236}">
                <a16:creationId xmlns:a16="http://schemas.microsoft.com/office/drawing/2014/main" id="{0573547E-0A30-A816-AFB5-9B9A8CD795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1510" y="4705996"/>
            <a:ext cx="2921297" cy="413210"/>
          </a:xfrm>
          <a:custGeom>
            <a:avLst/>
            <a:gdLst>
              <a:gd name="connsiteX0" fmla="*/ 0 w 2921297"/>
              <a:gd name="connsiteY0" fmla="*/ 0 h 413210"/>
              <a:gd name="connsiteX1" fmla="*/ 613472 w 2921297"/>
              <a:gd name="connsiteY1" fmla="*/ 0 h 413210"/>
              <a:gd name="connsiteX2" fmla="*/ 1226945 w 2921297"/>
              <a:gd name="connsiteY2" fmla="*/ 0 h 413210"/>
              <a:gd name="connsiteX3" fmla="*/ 1781991 w 2921297"/>
              <a:gd name="connsiteY3" fmla="*/ 0 h 413210"/>
              <a:gd name="connsiteX4" fmla="*/ 2395464 w 2921297"/>
              <a:gd name="connsiteY4" fmla="*/ 0 h 413210"/>
              <a:gd name="connsiteX5" fmla="*/ 2921297 w 2921297"/>
              <a:gd name="connsiteY5" fmla="*/ 0 h 413210"/>
              <a:gd name="connsiteX6" fmla="*/ 2921297 w 2921297"/>
              <a:gd name="connsiteY6" fmla="*/ 413210 h 413210"/>
              <a:gd name="connsiteX7" fmla="*/ 2337038 w 2921297"/>
              <a:gd name="connsiteY7" fmla="*/ 413210 h 413210"/>
              <a:gd name="connsiteX8" fmla="*/ 1840417 w 2921297"/>
              <a:gd name="connsiteY8" fmla="*/ 413210 h 413210"/>
              <a:gd name="connsiteX9" fmla="*/ 1256158 w 2921297"/>
              <a:gd name="connsiteY9" fmla="*/ 413210 h 413210"/>
              <a:gd name="connsiteX10" fmla="*/ 701111 w 2921297"/>
              <a:gd name="connsiteY10" fmla="*/ 413210 h 413210"/>
              <a:gd name="connsiteX11" fmla="*/ 0 w 2921297"/>
              <a:gd name="connsiteY11" fmla="*/ 413210 h 413210"/>
              <a:gd name="connsiteX12" fmla="*/ 0 w 2921297"/>
              <a:gd name="connsiteY12" fmla="*/ 0 h 413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21297" h="413210" fill="none" extrusionOk="0">
                <a:moveTo>
                  <a:pt x="0" y="0"/>
                </a:moveTo>
                <a:cubicBezTo>
                  <a:pt x="266415" y="-53907"/>
                  <a:pt x="392901" y="9642"/>
                  <a:pt x="613472" y="0"/>
                </a:cubicBezTo>
                <a:cubicBezTo>
                  <a:pt x="834043" y="-9642"/>
                  <a:pt x="999072" y="5316"/>
                  <a:pt x="1226945" y="0"/>
                </a:cubicBezTo>
                <a:cubicBezTo>
                  <a:pt x="1454818" y="-5316"/>
                  <a:pt x="1650734" y="41323"/>
                  <a:pt x="1781991" y="0"/>
                </a:cubicBezTo>
                <a:cubicBezTo>
                  <a:pt x="1913248" y="-41323"/>
                  <a:pt x="2243533" y="18442"/>
                  <a:pt x="2395464" y="0"/>
                </a:cubicBezTo>
                <a:cubicBezTo>
                  <a:pt x="2547395" y="-18442"/>
                  <a:pt x="2665112" y="53100"/>
                  <a:pt x="2921297" y="0"/>
                </a:cubicBezTo>
                <a:cubicBezTo>
                  <a:pt x="2951831" y="96400"/>
                  <a:pt x="2879118" y="299126"/>
                  <a:pt x="2921297" y="413210"/>
                </a:cubicBezTo>
                <a:cubicBezTo>
                  <a:pt x="2775553" y="430837"/>
                  <a:pt x="2534284" y="405273"/>
                  <a:pt x="2337038" y="413210"/>
                </a:cubicBezTo>
                <a:cubicBezTo>
                  <a:pt x="2139792" y="421147"/>
                  <a:pt x="2047044" y="381429"/>
                  <a:pt x="1840417" y="413210"/>
                </a:cubicBezTo>
                <a:cubicBezTo>
                  <a:pt x="1633790" y="444991"/>
                  <a:pt x="1375810" y="386423"/>
                  <a:pt x="1256158" y="413210"/>
                </a:cubicBezTo>
                <a:cubicBezTo>
                  <a:pt x="1136506" y="439997"/>
                  <a:pt x="937832" y="372635"/>
                  <a:pt x="701111" y="413210"/>
                </a:cubicBezTo>
                <a:cubicBezTo>
                  <a:pt x="464390" y="453785"/>
                  <a:pt x="253354" y="396745"/>
                  <a:pt x="0" y="413210"/>
                </a:cubicBezTo>
                <a:cubicBezTo>
                  <a:pt x="-19008" y="315146"/>
                  <a:pt x="27116" y="104755"/>
                  <a:pt x="0" y="0"/>
                </a:cubicBezTo>
                <a:close/>
              </a:path>
              <a:path w="2921297" h="413210" stroke="0" extrusionOk="0">
                <a:moveTo>
                  <a:pt x="0" y="0"/>
                </a:moveTo>
                <a:cubicBezTo>
                  <a:pt x="201479" y="-7031"/>
                  <a:pt x="352413" y="13555"/>
                  <a:pt x="613472" y="0"/>
                </a:cubicBezTo>
                <a:cubicBezTo>
                  <a:pt x="874531" y="-13555"/>
                  <a:pt x="964878" y="46034"/>
                  <a:pt x="1197732" y="0"/>
                </a:cubicBezTo>
                <a:cubicBezTo>
                  <a:pt x="1430586" y="-46034"/>
                  <a:pt x="1679729" y="44620"/>
                  <a:pt x="1840417" y="0"/>
                </a:cubicBezTo>
                <a:cubicBezTo>
                  <a:pt x="2001105" y="-44620"/>
                  <a:pt x="2417348" y="88248"/>
                  <a:pt x="2921297" y="0"/>
                </a:cubicBezTo>
                <a:cubicBezTo>
                  <a:pt x="2936094" y="168584"/>
                  <a:pt x="2919381" y="305259"/>
                  <a:pt x="2921297" y="413210"/>
                </a:cubicBezTo>
                <a:cubicBezTo>
                  <a:pt x="2665051" y="444332"/>
                  <a:pt x="2496860" y="354836"/>
                  <a:pt x="2337038" y="413210"/>
                </a:cubicBezTo>
                <a:cubicBezTo>
                  <a:pt x="2177216" y="471584"/>
                  <a:pt x="1926201" y="397558"/>
                  <a:pt x="1752778" y="413210"/>
                </a:cubicBezTo>
                <a:cubicBezTo>
                  <a:pt x="1579355" y="428862"/>
                  <a:pt x="1367643" y="336467"/>
                  <a:pt x="1110093" y="413210"/>
                </a:cubicBezTo>
                <a:cubicBezTo>
                  <a:pt x="852543" y="489953"/>
                  <a:pt x="723376" y="389664"/>
                  <a:pt x="613472" y="413210"/>
                </a:cubicBezTo>
                <a:cubicBezTo>
                  <a:pt x="503568" y="436756"/>
                  <a:pt x="199049" y="360583"/>
                  <a:pt x="0" y="413210"/>
                </a:cubicBezTo>
                <a:cubicBezTo>
                  <a:pt x="-37081" y="330363"/>
                  <a:pt x="1980" y="151859"/>
                  <a:pt x="0" y="0"/>
                </a:cubicBezTo>
                <a:close/>
              </a:path>
            </a:pathLst>
          </a:custGeom>
          <a:ln>
            <a:solidFill>
              <a:srgbClr val="004CED"/>
            </a:solidFill>
            <a:extLst>
              <a:ext uri="{C807C97D-BFC1-408E-A445-0C87EB9F89A2}">
                <ask:lineSketchStyleProps xmlns:ask="http://schemas.microsoft.com/office/drawing/2018/sketchyshapes" sd="377855099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D5D578D-808D-0754-F227-E1F20E2C7DA1}"/>
                  </a:ext>
                </a:extLst>
              </p:cNvPr>
              <p:cNvSpPr txBox="1"/>
              <p:nvPr/>
            </p:nvSpPr>
            <p:spPr>
              <a:xfrm>
                <a:off x="5237597" y="3349312"/>
                <a:ext cx="13807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D5D578D-808D-0754-F227-E1F20E2C7D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597" y="3349312"/>
                <a:ext cx="1380763" cy="276999"/>
              </a:xfrm>
              <a:prstGeom prst="rect">
                <a:avLst/>
              </a:prstGeom>
              <a:blipFill>
                <a:blip r:embed="rId5"/>
                <a:stretch>
                  <a:fillRect t="-4348" r="-4545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DA481FB8-498E-6E39-99F3-6E589F185188}"/>
              </a:ext>
            </a:extLst>
          </p:cNvPr>
          <p:cNvSpPr/>
          <p:nvPr/>
        </p:nvSpPr>
        <p:spPr>
          <a:xfrm>
            <a:off x="5098774" y="3272607"/>
            <a:ext cx="1600200" cy="423166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44812AB-4537-3A5D-7616-BEC6C7334CBB}"/>
              </a:ext>
            </a:extLst>
          </p:cNvPr>
          <p:cNvSpPr/>
          <p:nvPr/>
        </p:nvSpPr>
        <p:spPr>
          <a:xfrm>
            <a:off x="6300314" y="3362760"/>
            <a:ext cx="351183" cy="277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loud 39">
            <a:extLst>
              <a:ext uri="{FF2B5EF4-FFF2-40B4-BE49-F238E27FC236}">
                <a16:creationId xmlns:a16="http://schemas.microsoft.com/office/drawing/2014/main" id="{A3F4F6CD-3E86-C38A-B417-A393C75968B1}"/>
              </a:ext>
            </a:extLst>
          </p:cNvPr>
          <p:cNvSpPr/>
          <p:nvPr/>
        </p:nvSpPr>
        <p:spPr>
          <a:xfrm>
            <a:off x="3843131" y="1341523"/>
            <a:ext cx="2613991" cy="1217658"/>
          </a:xfrm>
          <a:prstGeom prst="cloud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A1BBD70-8684-FF4E-7727-6F357E5A638F}"/>
              </a:ext>
            </a:extLst>
          </p:cNvPr>
          <p:cNvSpPr txBox="1"/>
          <p:nvPr/>
        </p:nvSpPr>
        <p:spPr>
          <a:xfrm>
            <a:off x="4072559" y="1698067"/>
            <a:ext cx="20524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FFFF00"/>
                </a:solidFill>
              </a:rPr>
              <a:t>How can I control the quality of the CFs?</a:t>
            </a:r>
          </a:p>
        </p:txBody>
      </p:sp>
      <p:sp>
        <p:nvSpPr>
          <p:cNvPr id="43" name="Cloud 42">
            <a:extLst>
              <a:ext uri="{FF2B5EF4-FFF2-40B4-BE49-F238E27FC236}">
                <a16:creationId xmlns:a16="http://schemas.microsoft.com/office/drawing/2014/main" id="{5888D387-F89F-3E3C-D564-231273EE2638}"/>
              </a:ext>
            </a:extLst>
          </p:cNvPr>
          <p:cNvSpPr/>
          <p:nvPr/>
        </p:nvSpPr>
        <p:spPr>
          <a:xfrm rot="10800000" flipH="1">
            <a:off x="6593323" y="1223921"/>
            <a:ext cx="2613991" cy="1217658"/>
          </a:xfrm>
          <a:prstGeom prst="clou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B14CE71-E852-2D85-D5A5-12521444C158}"/>
              </a:ext>
            </a:extLst>
          </p:cNvPr>
          <p:cNvSpPr txBox="1"/>
          <p:nvPr/>
        </p:nvSpPr>
        <p:spPr>
          <a:xfrm>
            <a:off x="6874103" y="1463418"/>
            <a:ext cx="205243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accent5"/>
                </a:solidFill>
              </a:rPr>
              <a:t>How much perturbation should I do?</a:t>
            </a:r>
          </a:p>
        </p:txBody>
      </p:sp>
      <p:sp>
        <p:nvSpPr>
          <p:cNvPr id="45" name="Lightning Bolt 44">
            <a:extLst>
              <a:ext uri="{FF2B5EF4-FFF2-40B4-BE49-F238E27FC236}">
                <a16:creationId xmlns:a16="http://schemas.microsoft.com/office/drawing/2014/main" id="{81B034F1-9910-4000-A3CF-71E53FCC5637}"/>
              </a:ext>
            </a:extLst>
          </p:cNvPr>
          <p:cNvSpPr/>
          <p:nvPr/>
        </p:nvSpPr>
        <p:spPr>
          <a:xfrm>
            <a:off x="5834270" y="2559181"/>
            <a:ext cx="622852" cy="643964"/>
          </a:xfrm>
          <a:prstGeom prst="lightningBol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Lightning Bolt 45">
            <a:extLst>
              <a:ext uri="{FF2B5EF4-FFF2-40B4-BE49-F238E27FC236}">
                <a16:creationId xmlns:a16="http://schemas.microsoft.com/office/drawing/2014/main" id="{85E4A802-56E5-C613-734B-4BB2A915CC29}"/>
              </a:ext>
            </a:extLst>
          </p:cNvPr>
          <p:cNvSpPr/>
          <p:nvPr/>
        </p:nvSpPr>
        <p:spPr>
          <a:xfrm flipH="1">
            <a:off x="6610924" y="2343942"/>
            <a:ext cx="974840" cy="781311"/>
          </a:xfrm>
          <a:prstGeom prst="lightningBol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2946F6BF-88D1-2E40-82DA-42641392E7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3078" y="6227967"/>
            <a:ext cx="4749800" cy="419100"/>
          </a:xfrm>
          <a:prstGeom prst="rect">
            <a:avLst/>
          </a:prstGeom>
        </p:spPr>
      </p:pic>
      <p:pic>
        <p:nvPicPr>
          <p:cNvPr id="50" name="Picture 49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B6678970-1A82-E12F-81F2-A43A9A6CC2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2273" y="5466804"/>
            <a:ext cx="2768600" cy="635000"/>
          </a:xfrm>
          <a:prstGeom prst="rect">
            <a:avLst/>
          </a:prstGeom>
        </p:spPr>
      </p:pic>
      <p:pic>
        <p:nvPicPr>
          <p:cNvPr id="52" name="Picture 5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2B337C84-E66D-F6DE-9040-CF9E9D53D1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0556" y="5453177"/>
            <a:ext cx="2635245" cy="635282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7739314E-FE5B-EF4E-2270-80E89EA85E24}"/>
              </a:ext>
            </a:extLst>
          </p:cNvPr>
          <p:cNvSpPr txBox="1"/>
          <p:nvPr/>
        </p:nvSpPr>
        <p:spPr>
          <a:xfrm>
            <a:off x="2115353" y="5602799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minimize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256C2B4-2BBE-0017-F0CC-C9F3658D6582}"/>
              </a:ext>
            </a:extLst>
          </p:cNvPr>
          <p:cNvSpPr/>
          <p:nvPr/>
        </p:nvSpPr>
        <p:spPr>
          <a:xfrm>
            <a:off x="3133580" y="5482994"/>
            <a:ext cx="5602916" cy="648627"/>
          </a:xfrm>
          <a:prstGeom prst="rect">
            <a:avLst/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232234A-F736-3F9D-9C2E-A0D59A71B0FA}"/>
              </a:ext>
            </a:extLst>
          </p:cNvPr>
          <p:cNvSpPr txBox="1"/>
          <p:nvPr/>
        </p:nvSpPr>
        <p:spPr>
          <a:xfrm>
            <a:off x="5440344" y="6533934"/>
            <a:ext cx="4876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 err="1"/>
              <a:t>mxm</a:t>
            </a:r>
            <a:endParaRPr lang="en-US" sz="1050" i="1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252F1DC-4710-A80E-2E0A-B98FFDD9C176}"/>
              </a:ext>
            </a:extLst>
          </p:cNvPr>
          <p:cNvSpPr txBox="1"/>
          <p:nvPr/>
        </p:nvSpPr>
        <p:spPr>
          <a:xfrm>
            <a:off x="6077499" y="6533934"/>
            <a:ext cx="4876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 err="1"/>
              <a:t>mxm</a:t>
            </a:r>
            <a:endParaRPr lang="en-US" sz="1050" i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63D87B2-3407-DEFA-D19C-8E7C97349648}"/>
              </a:ext>
            </a:extLst>
          </p:cNvPr>
          <p:cNvSpPr txBox="1"/>
          <p:nvPr/>
        </p:nvSpPr>
        <p:spPr>
          <a:xfrm>
            <a:off x="6546773" y="6533934"/>
            <a:ext cx="4876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mxm</a:t>
            </a:r>
            <a:endParaRPr lang="en-US" sz="1050" i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73CBF51-0A35-8A5A-384D-2519C58EBC7B}"/>
              </a:ext>
            </a:extLst>
          </p:cNvPr>
          <p:cNvSpPr txBox="1"/>
          <p:nvPr/>
        </p:nvSpPr>
        <p:spPr>
          <a:xfrm>
            <a:off x="3813752" y="6074679"/>
            <a:ext cx="10839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reconstruction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895FBCD-C054-CEB6-F351-0253C124A245}"/>
              </a:ext>
            </a:extLst>
          </p:cNvPr>
          <p:cNvSpPr txBox="1"/>
          <p:nvPr/>
        </p:nvSpPr>
        <p:spPr>
          <a:xfrm>
            <a:off x="7034407" y="6074679"/>
            <a:ext cx="10294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KL divergence</a:t>
            </a:r>
          </a:p>
        </p:txBody>
      </p:sp>
    </p:spTree>
    <p:extLst>
      <p:ext uri="{BB962C8B-B14F-4D97-AF65-F5344CB8AC3E}">
        <p14:creationId xmlns:p14="http://schemas.microsoft.com/office/powerpoint/2010/main" val="146704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20" grpId="0"/>
      <p:bldP spid="22" grpId="0"/>
      <p:bldP spid="25" grpId="0"/>
      <p:bldP spid="29" grpId="0"/>
      <p:bldP spid="36" grpId="0"/>
      <p:bldP spid="37" grpId="0" animBg="1"/>
      <p:bldP spid="38" grpId="0" animBg="1"/>
      <p:bldP spid="40" grpId="0" animBg="1"/>
      <p:bldP spid="42" grpId="0"/>
      <p:bldP spid="43" grpId="0" animBg="1"/>
      <p:bldP spid="44" grpId="0"/>
      <p:bldP spid="45" grpId="0" animBg="1"/>
      <p:bldP spid="46" grpId="0" animBg="1"/>
      <p:bldP spid="53" grpId="0"/>
      <p:bldP spid="54" grpId="0" animBg="1"/>
      <p:bldP spid="55" grpId="0"/>
      <p:bldP spid="56" grpId="0"/>
      <p:bldP spid="57" grpId="0"/>
      <p:bldP spid="58" grpId="0"/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B9E49-9C8A-8788-434D-14683312F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3F574-4F2A-D8BC-FF69-9C6CE58A4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3" y="265735"/>
            <a:ext cx="11380305" cy="766989"/>
          </a:xfrm>
        </p:spPr>
        <p:txBody>
          <a:bodyPr/>
          <a:lstStyle/>
          <a:p>
            <a:r>
              <a:rPr lang="en-US" dirty="0"/>
              <a:t>DAG-GNN VAE</a:t>
            </a:r>
          </a:p>
        </p:txBody>
      </p:sp>
      <p:pic>
        <p:nvPicPr>
          <p:cNvPr id="8" name="Picture 7" descr="A diagram of a flowchart&#10;&#10;Description automatically generated">
            <a:extLst>
              <a:ext uri="{FF2B5EF4-FFF2-40B4-BE49-F238E27FC236}">
                <a16:creationId xmlns:a16="http://schemas.microsoft.com/office/drawing/2014/main" id="{9CDC3F10-4517-242E-A22F-09B861C9FF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400"/>
          <a:stretch/>
        </p:blipFill>
        <p:spPr>
          <a:xfrm>
            <a:off x="2209800" y="893578"/>
            <a:ext cx="6983896" cy="3561789"/>
          </a:xfrm>
          <a:prstGeom prst="rect">
            <a:avLst/>
          </a:prstGeom>
        </p:spPr>
      </p:pic>
      <p:pic>
        <p:nvPicPr>
          <p:cNvPr id="12" name="Picture 1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73E041A9-1248-CADE-38EC-DA2BA20B7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341" y="4252167"/>
            <a:ext cx="1943100" cy="406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029EFA-E417-AA1B-E5BB-A56F94480F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6495" y="2781110"/>
            <a:ext cx="3256445" cy="389475"/>
          </a:xfrm>
          <a:prstGeom prst="rect">
            <a:avLst/>
          </a:prstGeom>
        </p:spPr>
      </p:pic>
      <p:pic>
        <p:nvPicPr>
          <p:cNvPr id="18" name="Picture 17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57D62760-1272-4155-6625-00B28A65ED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064" y="4658567"/>
            <a:ext cx="3605144" cy="744288"/>
          </a:xfrm>
          <a:prstGeom prst="rect">
            <a:avLst/>
          </a:prstGeom>
        </p:spPr>
      </p:pic>
      <p:pic>
        <p:nvPicPr>
          <p:cNvPr id="21" name="Picture 20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94FAC8AB-CF17-C294-2E37-67C4ADE1B2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6064" y="5402854"/>
            <a:ext cx="3267085" cy="660017"/>
          </a:xfrm>
          <a:prstGeom prst="rect">
            <a:avLst/>
          </a:prstGeom>
        </p:spPr>
      </p:pic>
      <p:pic>
        <p:nvPicPr>
          <p:cNvPr id="24" name="Picture 23" descr="A black text with black letters&#10;&#10;Description automatically generated">
            <a:extLst>
              <a:ext uri="{FF2B5EF4-FFF2-40B4-BE49-F238E27FC236}">
                <a16:creationId xmlns:a16="http://schemas.microsoft.com/office/drawing/2014/main" id="{8E6BC3B4-DB76-A536-0D6F-0DCAD0320EC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71697"/>
          <a:stretch/>
        </p:blipFill>
        <p:spPr>
          <a:xfrm>
            <a:off x="1210089" y="6062871"/>
            <a:ext cx="711178" cy="6559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BE7165-5EF7-35E6-49BC-5C70507004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1267" y="6187662"/>
            <a:ext cx="4594578" cy="4064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905F191-C983-DA81-1BA6-C77E471D16B0}"/>
                  </a:ext>
                </a:extLst>
              </p:cNvPr>
              <p:cNvSpPr txBox="1"/>
              <p:nvPr/>
            </p:nvSpPr>
            <p:spPr>
              <a:xfrm>
                <a:off x="4768995" y="4846045"/>
                <a:ext cx="41489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0B0F0"/>
                    </a:solidFill>
                  </a:rPr>
                  <a:t>Minimum probability transition is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endParaRPr lang="en-US" b="1" i="1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905F191-C983-DA81-1BA6-C77E471D1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8995" y="4846045"/>
                <a:ext cx="4148974" cy="369332"/>
              </a:xfrm>
              <a:prstGeom prst="rect">
                <a:avLst/>
              </a:prstGeom>
              <a:blipFill>
                <a:blip r:embed="rId9"/>
                <a:stretch>
                  <a:fillRect l="-1220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7A5215-20AE-0276-CD1A-B06DFDBD6535}"/>
                  </a:ext>
                </a:extLst>
              </p:cNvPr>
              <p:cNvSpPr txBox="1"/>
              <p:nvPr/>
            </p:nvSpPr>
            <p:spPr>
              <a:xfrm>
                <a:off x="4477174" y="5420121"/>
                <a:ext cx="41489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5">
                        <a:lumMod val="75000"/>
                      </a:schemeClr>
                    </a:solidFill>
                  </a:rPr>
                  <a:t>Minimally distant from test sample 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b="1" i="1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b="1" dirty="0">
                    <a:solidFill>
                      <a:schemeClr val="accent5">
                        <a:lumMod val="75000"/>
                      </a:schemeClr>
                    </a:solidFill>
                  </a:rPr>
                  <a:t>is small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7A5215-20AE-0276-CD1A-B06DFDBD6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174" y="5420121"/>
                <a:ext cx="4148974" cy="646331"/>
              </a:xfrm>
              <a:prstGeom prst="rect">
                <a:avLst/>
              </a:prstGeom>
              <a:blipFill>
                <a:blip r:embed="rId10"/>
                <a:stretch>
                  <a:fillRect l="-1220" t="-3846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3B2533F-40D4-6B34-EB1C-7CC426D13E1E}"/>
              </a:ext>
            </a:extLst>
          </p:cNvPr>
          <p:cNvSpPr txBox="1"/>
          <p:nvPr/>
        </p:nvSpPr>
        <p:spPr>
          <a:xfrm>
            <a:off x="6662008" y="6187662"/>
            <a:ext cx="1964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z</a:t>
            </a:r>
            <a:r>
              <a:rPr lang="en-US" b="1" baseline="30000" dirty="0" err="1">
                <a:solidFill>
                  <a:schemeClr val="accent2">
                    <a:lumMod val="75000"/>
                  </a:schemeClr>
                </a:solidFill>
              </a:rPr>
              <a:t>CF</a:t>
            </a:r>
            <a:r>
              <a:rPr lang="en-US" b="1" baseline="-25000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is similar to z</a:t>
            </a:r>
          </a:p>
        </p:txBody>
      </p:sp>
    </p:spTree>
    <p:extLst>
      <p:ext uri="{BB962C8B-B14F-4D97-AF65-F5344CB8AC3E}">
        <p14:creationId xmlns:p14="http://schemas.microsoft.com/office/powerpoint/2010/main" val="1452873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1B586-A161-CF30-9CB0-04E48AC08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7FCFD-1D32-6657-A6F2-BBFD8BF2A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3" y="265735"/>
            <a:ext cx="11380305" cy="766989"/>
          </a:xfrm>
        </p:spPr>
        <p:txBody>
          <a:bodyPr/>
          <a:lstStyle/>
          <a:p>
            <a:r>
              <a:rPr lang="en-US" dirty="0"/>
              <a:t>DAG-GNN VAE</a:t>
            </a:r>
          </a:p>
        </p:txBody>
      </p:sp>
      <p:pic>
        <p:nvPicPr>
          <p:cNvPr id="8" name="Picture 7" descr="A diagram of a flowchart&#10;&#10;Description automatically generated">
            <a:extLst>
              <a:ext uri="{FF2B5EF4-FFF2-40B4-BE49-F238E27FC236}">
                <a16:creationId xmlns:a16="http://schemas.microsoft.com/office/drawing/2014/main" id="{159EFD42-AB36-5CD9-D960-356DC3A49A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400"/>
          <a:stretch/>
        </p:blipFill>
        <p:spPr>
          <a:xfrm>
            <a:off x="1772478" y="1738403"/>
            <a:ext cx="6983896" cy="35617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1AD44B-59F3-9BFD-68C0-5B9B0DCB3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9173" y="3625935"/>
            <a:ext cx="3256445" cy="3894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08F0DF-1B3D-5156-7576-238004DFF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8505" y="5371466"/>
            <a:ext cx="7772400" cy="64434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A74740F-CD7C-9780-C84E-B0E99EF2DC6B}"/>
              </a:ext>
            </a:extLst>
          </p:cNvPr>
          <p:cNvGrpSpPr/>
          <p:nvPr/>
        </p:nvGrpSpPr>
        <p:grpSpPr>
          <a:xfrm>
            <a:off x="4673873" y="1031847"/>
            <a:ext cx="4996901" cy="635282"/>
            <a:chOff x="4435334" y="1031847"/>
            <a:chExt cx="5323528" cy="648627"/>
          </a:xfrm>
        </p:grpSpPr>
        <p:pic>
          <p:nvPicPr>
            <p:cNvPr id="5" name="Picture 4" descr="A black text on a white background&#10;&#10;Description automatically generated">
              <a:extLst>
                <a:ext uri="{FF2B5EF4-FFF2-40B4-BE49-F238E27FC236}">
                  <a16:creationId xmlns:a16="http://schemas.microsoft.com/office/drawing/2014/main" id="{609588D0-E7F6-402E-BE8D-7C9B066C5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5334" y="1045474"/>
              <a:ext cx="2768600" cy="635000"/>
            </a:xfrm>
            <a:prstGeom prst="rect">
              <a:avLst/>
            </a:prstGeom>
          </p:spPr>
        </p:pic>
        <p:pic>
          <p:nvPicPr>
            <p:cNvPr id="6" name="Picture 5" descr="A black text on a white background&#10;&#10;Description automatically generated">
              <a:extLst>
                <a:ext uri="{FF2B5EF4-FFF2-40B4-BE49-F238E27FC236}">
                  <a16:creationId xmlns:a16="http://schemas.microsoft.com/office/drawing/2014/main" id="{0F678CCA-AE64-8DA5-D0BF-66ED00CA2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23617" y="1031847"/>
              <a:ext cx="2635245" cy="63528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24C95176-4021-81EE-911F-ACFB581C0C0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79955"/>
          <a:stretch/>
        </p:blipFill>
        <p:spPr>
          <a:xfrm>
            <a:off x="3550756" y="1103998"/>
            <a:ext cx="1041124" cy="54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32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2084</TotalTime>
  <Words>534</Words>
  <Application>Microsoft Macintosh PowerPoint</Application>
  <PresentationFormat>Widescreen</PresentationFormat>
  <Paragraphs>160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Aptos</vt:lpstr>
      <vt:lpstr>Aptos Display</vt:lpstr>
      <vt:lpstr>Arial</vt:lpstr>
      <vt:lpstr>Cambria Math</vt:lpstr>
      <vt:lpstr>CMMI10</vt:lpstr>
      <vt:lpstr>CMMI7</vt:lpstr>
      <vt:lpstr>CMR10</vt:lpstr>
      <vt:lpstr>CMR7</vt:lpstr>
      <vt:lpstr>NimbusRomNo9L</vt:lpstr>
      <vt:lpstr>SFTT1000</vt:lpstr>
      <vt:lpstr>Times New Roman</vt:lpstr>
      <vt:lpstr>Office Theme</vt:lpstr>
      <vt:lpstr>PowerPoint Presentation</vt:lpstr>
      <vt:lpstr>PowerPoint Presentation</vt:lpstr>
      <vt:lpstr>What this paper offers?</vt:lpstr>
      <vt:lpstr>DAG-GNN VAE</vt:lpstr>
      <vt:lpstr>DAG-GNN VAE</vt:lpstr>
      <vt:lpstr>DAG-GNN VAE</vt:lpstr>
      <vt:lpstr>DAG-GNN VAE</vt:lpstr>
      <vt:lpstr>DAG-GNN VAE</vt:lpstr>
      <vt:lpstr>DAG-GNN VAE</vt:lpstr>
      <vt:lpstr>Experiment</vt:lpstr>
      <vt:lpstr>Experiment</vt:lpstr>
      <vt:lpstr>Results</vt:lpstr>
      <vt:lpstr>Results</vt:lpstr>
      <vt:lpstr>Results</vt:lpstr>
      <vt:lpstr>Drawbacks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Moontaha Farin</dc:creator>
  <cp:lastModifiedBy>Moontaha Farin</cp:lastModifiedBy>
  <cp:revision>5</cp:revision>
  <dcterms:created xsi:type="dcterms:W3CDTF">2024-10-01T17:33:35Z</dcterms:created>
  <dcterms:modified xsi:type="dcterms:W3CDTF">2024-10-03T04:17:57Z</dcterms:modified>
</cp:coreProperties>
</file>