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5" r:id="rId5"/>
    <p:sldId id="257" r:id="rId6"/>
    <p:sldId id="266" r:id="rId7"/>
    <p:sldId id="258" r:id="rId8"/>
    <p:sldId id="261" r:id="rId9"/>
    <p:sldId id="262" r:id="rId10"/>
    <p:sldId id="263" r:id="rId11"/>
    <p:sldId id="264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5"/>
    <p:restoredTop sz="96240"/>
  </p:normalViewPr>
  <p:slideViewPr>
    <p:cSldViewPr snapToGrid="0">
      <p:cViewPr>
        <p:scale>
          <a:sx n="123" d="100"/>
          <a:sy n="123" d="100"/>
        </p:scale>
        <p:origin x="6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2T19:34:49.1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2T19:46:25.3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2T19:38:06.1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24575,'0'12'0,"0"17"0,0 31 0,0 16 0,0-25 0,0 3 0,0-4 0,0 2 0,0 10 0,0 6 0,0 2 0,0 8 0,0-2 0,0-7 0,0-2 0,0 4-1623,0 23 0,0 5 0,0-5 1623,0-19 0,0-4 0,0 0 0,0-4 0,0 0 0,0-1-556,0 24 1,0 0 555,0 3 0,0 1 0,0-2 0,0 1-718,0-25 1,0 1-1,0 0 718,0 5 0,0-1 0,0-1 0,0 23 0,0-2 0,0 6 0,0-2 0,2-16 0,0-3 0,-1-1 0,2-2-705,0-3 0,1-2 705,-1 1 0,1-2 1283,-2-5 1,0 0-1284,0 3 0,-1 0 0,-1-3 0,0 0 0,1 2 0,0 0 0,1 0 0,0 0 0,1 0 0,0 2 0,1 5 0,-1 1 0,-1-3 0,0-1 0,1 1 0,0-2 0,-1-6 0,0-2 0,0-5 0,0-2 498,-1-3 0,0-1-498,-1 39 0,0-8 0,0-11 0,0-3 2528,0-18-2528,0-8 2196,0-16-2196,0-4 1202,2-5-1202,0-1 54,0-3-54,1 6 0,-1 0 0,1 1 0,-2-5 0,-1-4 0,0-2 0,0-1 0,0 1 0,0-3 0,0-3 0,-11-12 0,8 5 0,-9-5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2T19:40:21.0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24575,'9'0'0,"8"0"0,20 0 0,7 0 0,13 0 0,0 0 0,0 0 0,-1 0 0,-3 0 0,-5 0 0,4 0 0,-1 0 0,2 0 0,-1 0 0,-4 0 0,-3 0 0,-4 0 0,15 0 0,-1 0 0,3 0 0,-8 0 0,-13 0 0,-10 0 0,-1 0 0,-8 0 0,-2 0 0,-4 0 0,-2 0 0,-4 0 0,-2 2 0,-4-1 0,-2 1 0,0 0 0,1-2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2T19:41:31.8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552 1 24575,'-18'0'0,"-9"0"0,-6 0 0,-1 0 0,1 0 0,8 0 0,2 0 0,5 0 0,2 0 0,4 0 0,2 0 0,1 0 0,2 0 0,-1 0 0,2 0 0,1 0 0,-5 0 0,-1 0 0,-5 0 0,-5 0 0,4 0 0,1 0 0,8 0 0,4 0 0,0 0 0,1 0 0,-1 0 0,-3 0 0,0 1 0,-9 3 0,-1 1 0,-2 1 0,0-1 0,2-1 0,2-1 0,3 0 0,2-2 0,4-1 0,1 0 0,3-3 0,0 3 0,3-4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2T19:41:34.1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22 24575,'37'0'0,"22"0"0,16 0 0,17 0 0,-26 0 0,2 0 0,-7 0 0,1 0-1587,6 0 0,0 0 1587,-8 0 0,-3 0 0,42 0 935,-12 0-935,-10 0 0,-1 0 0,-3 0 0,5 0 0,-6 0 0,-2 0 0,-1 0 0,-3 0 0,-1 0 0,-12 0 536,-1 4-536,-3 2 0,4-1 0,0 0 1649,6-2-1649,-2 1 0,5 1 0,-2 1 54,1-1-54,-1 0 0,-9-2 0,12-1 0,-19-2 0,13 0 0,-14 0 0,-4 0 0,3 0 0,0 0 0,7 0 0,0 0 0,-2 0 0,-5 0 0,-4 0 0,-3 0 0,-6 0 0,-4 0 0,-4 0 0,-2-1 0,0-1 0,4-2 0,2-1 0,10-4 0,1-1 0,1-2 0,-1 0 0,-5 5 0,-1 0 0,-7 4 0,1 1 0,-10 2 0,-1 0 0,-8 0 0,-3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2T19:41:38.2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 24575,'24'0'0,"12"0"0,29 0 0,24 0 0,-29 0 0,3 0 0,8 0 0,3 0-1765,9 0 1,2 0 1764,-4 0 0,-3 0 0,-10 0 0,-5 0 349,-11 0 1,-3 0-350,31 0 0,-6 0 0,1 0 0,-8 0 0,-11 0 0,-4 0 0,2 0 0,-2 0 0,-1 0 0,-3 0 2690,-1 0-2690,4 0 140,-3 0-140,2 0 0,-11 0 0,-1 0 0,-6 0 0,2 0 0,7 0 0,6 0 0,7 0 0,-1 0 0,-4 0 0,2 0 0,-2 0 0,1 0 0,0 0 0,-7 0 0,-8 0 0,-7 0 0,-13 0 0,-4 0 0,-3 0 0,0 0 0,-2 0 0,2 0 0,-2 0 0,5 0 0,3 0 0,8 0 0,16 0 0,1 0 0,1 0 0,-8 0 0,-12 1 0,-3 1 0,-5 0 0,-2 1 0,-2-1 0,-4 2 0,-15-7 0,-7-4 0,1 1 0,2-1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2T19:41:59.2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24575,'0'7'0,"0"2"0,0 5 0,0 0 0,0-6 0,0-3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2T19:42:33.5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24575,'66'0'0,"-17"0"0,5 0 0,9 0 0,2 0 0,0 0 0,-1 0 0,-4 0 0,-5 0 0,23 0 0,-12 0 0,3 0 0,-29 0 0,-4 0 0,-28 0 0,-7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2T19:42:36.9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160 49 24575,'0'21'0,"0"-1"0,0 13 0,0-2 0,0 4 0,0 1 0,0 10 0,0 1 0,0-4 0,0-1 0,0-13 0,0 1 0,0-1 0,0-5 0,0-2 0,0-3 0,0-4 0,0-1 0,0-4 0,0-1 0,0-3 0,0-1 0,0-1 0,0-4 0,0-4 0,0-14 0,0-3 0,0-6 0,0 5 0,0 4 0,0 1 0,0 1 0,0 1 0,0 1 0,0 3 0,0 2 0,0 1 0,0 0 0,0 3 0,0-4 0,0-7 0,0-5 0,0-6 0,0 0 0,-2 5 0,0 3 0,0 2 0,0 2 0,2 5 0,0 2 0,-2 4 0,-1 2 0,-1 0 0,-1 2 0,1 0 0,1 0 0,-2 2 0,0 2 0,-3 6 0,-1 4 0,-3 2 0,-3-1 0,0 0 0,2-3 0,3-1 0,2-1 0,2-3 0,0 0 0,4 1 0,0-1 0,1 1 0,1-1 0,0-1 0,0 2 0,0-1 0,0 1 0,-1-3 0,-2-3 0,-1-1 0,1-6 0,1-7 0,1-5 0,1-11 0,2-2 0,2 0 0,3 2 0,2 4 0,0 4 0,0 5 0,-1 3 0,-1 6 0,1 0 0,-4 2 0,0 0 0,-2 1 0,0-1 0,1-3 0,1-1 0,0-7 0,0-1 0,-1-1 0,1-5 0,-2 4 0,0 1 0,1 4 0,-1 5 0,1 3 0,1 3 0,-1 3 0,1 2 0,-1 7 0,1 2 0,0 1 0,0-2 0,-1-2 0,0-2 0,-1 0 0,0 1 0,-1-2 0,0 2 0,1-2 0,3 3 0,1-2 0,9 6 0,17 14 0,7 5 0,11 8 0,-7-7 0,-6-5 0,-2-2 0,-7-7 0,-3-1 0,-10-6 0,-3-1 0,-4-2 0,-2-3 0,-3-5 0,-12-21 0,6 14 0,-8-14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96F0-3E87-AE84-2CBB-AB0C19C67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9EF22-7772-0630-83D2-CE82377DB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FAA88-4CC3-FDFD-52EA-43730EEF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6C61-F967-6B4D-960E-6415FA0D6147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199D6-2860-1228-0A46-7C0451F08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8067F-2084-4700-D01D-D3C46451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A6B3-9456-F547-A1F8-4CD56852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2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D9EF7-7A97-138C-FCCB-F8A24970C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89C3F-B711-90D8-D56E-AE45E056E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0ACCC-1BE6-B6FC-D7D9-F7F62D755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6C61-F967-6B4D-960E-6415FA0D6147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FC847-17F6-3E0F-FF5E-B082B146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F928F-1E9D-42E6-C8DB-60C6065F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A6B3-9456-F547-A1F8-4CD56852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2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CAA54-EA80-463D-491D-3D3A3EEFC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F4882-C040-D198-7177-45CF9972B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746BF-2181-E4AC-90E5-61048EE4B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6C61-F967-6B4D-960E-6415FA0D6147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D50C-AB89-DEC7-F014-179698D54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6458-0A84-784B-3FC5-4FD6B7FBD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A6B3-9456-F547-A1F8-4CD56852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2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94F19-0FA3-FB77-B037-94021125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C38A9-2F54-5D20-062D-379C9B99E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EB38E-D219-50BA-0902-E12A03F84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6C61-F967-6B4D-960E-6415FA0D6147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1ED1A-2426-16F7-375E-32D5B22B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5B101-A7D6-1AA0-A988-5168ABB0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A6B3-9456-F547-A1F8-4CD56852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2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E813-9F08-8E08-CBAF-1A352D439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6D57E-B559-3EF9-55CE-E952E367F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BC456-22AB-D7A0-D709-41379EEAC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6C61-F967-6B4D-960E-6415FA0D6147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02CC2-3E4B-8D16-9524-09DB28ACE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99549-0AB1-2A3C-5CF5-59887861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A6B3-9456-F547-A1F8-4CD56852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0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F5BE4-F773-3AF9-47F7-76C05819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FDFF3-7274-8F53-07A6-6643F4E6A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6F149-4437-57E1-79B8-1DB47053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C4A05-3004-2F77-E3AF-76D8A7D1B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6C61-F967-6B4D-960E-6415FA0D6147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98FA7-B644-B850-19A1-50ED12503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4EF96-AAC9-750D-AD27-914F090F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A6B3-9456-F547-A1F8-4CD56852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9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707BB-A68F-A20B-BAF7-CDE079AF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D4318-D791-CA07-0C51-8411BC979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962C2-AB8A-7741-D610-EC666B2F7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A89A7-29A2-58E5-E138-D1779BDF91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76140-1714-4D84-0D40-BB4544FEF3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4A40DF-0981-C81E-34C3-EDD9D24E3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6C61-F967-6B4D-960E-6415FA0D6147}" type="datetimeFigureOut">
              <a:rPr lang="en-US" smtClean="0"/>
              <a:t>7/11/23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211A5-2B35-1F28-53CF-476B1110C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74AEE5-588E-256C-AAD2-DE8B7226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A6B3-9456-F547-A1F8-4CD56852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9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7045-BCD4-AA51-CB3B-FB7B31932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582DF7-9B65-1CEB-FDF3-0E423166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6C61-F967-6B4D-960E-6415FA0D6147}" type="datetimeFigureOut">
              <a:rPr lang="en-US" smtClean="0"/>
              <a:t>7/11/23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4202B-EB9C-F6DB-42B8-33EC4D8B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0D89B-D4E0-AC39-5F48-5D74B19A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A6B3-9456-F547-A1F8-4CD56852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33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667100-4E4F-093F-CE9F-3CF470750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6C61-F967-6B4D-960E-6415FA0D6147}" type="datetimeFigureOut">
              <a:rPr lang="en-US" smtClean="0"/>
              <a:t>7/11/23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289B23-E54D-4D5B-273F-F1FDF1C08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15A25-3DBC-000C-9B8E-935A45BD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A6B3-9456-F547-A1F8-4CD56852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9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4C79E-0119-54C2-64A5-499DCF6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F86C1-CE31-9D14-6F2C-6369FD3CC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CA397-97EA-C739-25CA-35AA15C85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CFE84-D8A9-0AA8-F8DC-6A15F1BC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6C61-F967-6B4D-960E-6415FA0D6147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62668-13B8-8B23-3DEC-8BE3C490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81A13-8790-B37B-FBA4-39326913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A6B3-9456-F547-A1F8-4CD56852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0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DFF0F-88D6-D3B9-F7FE-601A8D10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62FCC-A6CE-C330-22E4-838DA99D6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E8BC7-54DF-CA7A-2ABC-FE4503EA2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200CB-8CEA-E677-BD9E-328436741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6C61-F967-6B4D-960E-6415FA0D6147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9205B-5696-0B0D-4ECC-C8C8D0170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7641F-6520-CB00-B849-CF72DDAE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A6B3-9456-F547-A1F8-4CD56852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3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51F344-3F9C-3267-6511-43BF5841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B87F3-95DC-DC11-BDA7-A5967F031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1D691-EF30-6A4C-9F0D-B74B89CF30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16C61-F967-6B4D-960E-6415FA0D6147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4781C-314C-2F36-2F23-65D935D25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1E38C-B163-57F8-2475-C5C75A8BA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3A6B3-9456-F547-A1F8-4CD56852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25.png"/><Relationship Id="rId4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customXml" Target="../ink/ink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customXml" Target="../ink/ink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ustomXml" Target="../ink/ink5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C6AEE2A2-F520-C974-B2EA-9B4BD158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51" y="335280"/>
            <a:ext cx="9987698" cy="59762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24B8A9F-30A7-F88A-31D3-CBEFDA56B7AE}"/>
                  </a:ext>
                </a:extLst>
              </p14:cNvPr>
              <p14:cNvContentPartPr/>
              <p14:nvPr/>
            </p14:nvContentPartPr>
            <p14:xfrm>
              <a:off x="338200" y="1291360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24B8A9F-30A7-F88A-31D3-CBEFDA56B7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880" y="1287040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7346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D68-F435-57A3-CF83-09D1C37EF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/>
              <a:t>Augmentation type matters?</a:t>
            </a:r>
          </a:p>
        </p:txBody>
      </p:sp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548EA11F-0CFA-9043-5906-567DB7907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920" y="1197243"/>
            <a:ext cx="6106223" cy="5396915"/>
          </a:xfrm>
        </p:spPr>
      </p:pic>
      <p:pic>
        <p:nvPicPr>
          <p:cNvPr id="7" name="Picture 6" descr="A group of squares with lines and a rectangle&#10;&#10;Description automatically generated">
            <a:extLst>
              <a:ext uri="{FF2B5EF4-FFF2-40B4-BE49-F238E27FC236}">
                <a16:creationId xmlns:a16="http://schemas.microsoft.com/office/drawing/2014/main" id="{874CCD8D-4C3C-BB6A-4C2C-D3D57998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120" y="1197243"/>
            <a:ext cx="4949190" cy="3179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27A06A-4BC6-0126-BC65-C00BE417AF0A}"/>
              </a:ext>
            </a:extLst>
          </p:cNvPr>
          <p:cNvSpPr txBox="1"/>
          <p:nvPr/>
        </p:nvSpPr>
        <p:spPr>
          <a:xfrm>
            <a:off x="6929120" y="4744720"/>
            <a:ext cx="152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Controversies: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4021E8F-A828-5F1F-0C47-61E25876B172}"/>
                  </a:ext>
                </a:extLst>
              </p14:cNvPr>
              <p14:cNvContentPartPr/>
              <p14:nvPr/>
            </p14:nvContentPartPr>
            <p14:xfrm>
              <a:off x="1053880" y="1779520"/>
              <a:ext cx="30240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4021E8F-A828-5F1F-0C47-61E25876B1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9560" y="1775200"/>
                <a:ext cx="31104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F62DB92-B27A-F073-85FC-0B93D1975E6F}"/>
                  </a:ext>
                </a:extLst>
              </p14:cNvPr>
              <p14:cNvContentPartPr/>
              <p14:nvPr/>
            </p14:nvContentPartPr>
            <p14:xfrm>
              <a:off x="2786200" y="4502920"/>
              <a:ext cx="183240" cy="223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F62DB92-B27A-F073-85FC-0B93D1975E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1880" y="4498600"/>
                <a:ext cx="191880" cy="23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6067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D68-F435-57A3-CF83-09D1C37EF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>
            <a:noAutofit/>
          </a:bodyPr>
          <a:lstStyle/>
          <a:p>
            <a:r>
              <a:rPr lang="en-US" sz="3200" dirty="0"/>
              <a:t>﻿Forecasting the future clinical events with contrastive learning</a:t>
            </a:r>
          </a:p>
        </p:txBody>
      </p:sp>
      <p:pic>
        <p:nvPicPr>
          <p:cNvPr id="5" name="Content Placeholder 4" descr="A diagram of a training process&#10;&#10;Description automatically generated">
            <a:extLst>
              <a:ext uri="{FF2B5EF4-FFF2-40B4-BE49-F238E27FC236}">
                <a16:creationId xmlns:a16="http://schemas.microsoft.com/office/drawing/2014/main" id="{712E048E-75F7-824A-0213-01AF0BBE1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7740" y="2874174"/>
            <a:ext cx="7716520" cy="29863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9850D2-A3C7-1565-3D70-8B9F696F007A}"/>
              </a:ext>
            </a:extLst>
          </p:cNvPr>
          <p:cNvSpPr txBox="1"/>
          <p:nvPr/>
        </p:nvSpPr>
        <p:spPr>
          <a:xfrm>
            <a:off x="838200" y="1290320"/>
            <a:ext cx="8731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Issues with rare disease classification from EHRs-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﻿produce undesirable generalization behaviors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Memorization-overfits, overconfidence,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﻿instability: small perturbations to the input = induce large changes in the model’s output</a:t>
            </a:r>
          </a:p>
        </p:txBody>
      </p:sp>
    </p:spTree>
    <p:extLst>
      <p:ext uri="{BB962C8B-B14F-4D97-AF65-F5344CB8AC3E}">
        <p14:creationId xmlns:p14="http://schemas.microsoft.com/office/powerpoint/2010/main" val="1376506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process&#10;&#10;Description automatically generated">
            <a:extLst>
              <a:ext uri="{FF2B5EF4-FFF2-40B4-BE49-F238E27FC236}">
                <a16:creationId xmlns:a16="http://schemas.microsoft.com/office/drawing/2014/main" id="{F709DB44-40AA-2D51-BFE1-D62DFA695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74" y="1767840"/>
            <a:ext cx="6646386" cy="331136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8E741E-9EDC-2DF9-B897-C3387268D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/>
              <a:t>Setting dummy task</a:t>
            </a:r>
          </a:p>
        </p:txBody>
      </p:sp>
      <p:pic>
        <p:nvPicPr>
          <p:cNvPr id="8" name="Picture 7" descr="A screenshot of a white paper with black text&#10;&#10;Description automatically generated">
            <a:extLst>
              <a:ext uri="{FF2B5EF4-FFF2-40B4-BE49-F238E27FC236}">
                <a16:creationId xmlns:a16="http://schemas.microsoft.com/office/drawing/2014/main" id="{E734F7C2-2CF8-4069-F6B6-F3F360991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743" y="2220595"/>
            <a:ext cx="4893815" cy="352996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D35C97A-4CE3-7CDF-DCFA-280ADBBB4E75}"/>
                  </a:ext>
                </a:extLst>
              </p14:cNvPr>
              <p14:cNvContentPartPr/>
              <p14:nvPr/>
            </p14:nvContentPartPr>
            <p14:xfrm>
              <a:off x="4188040" y="270148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D35C97A-4CE3-7CDF-DCFA-280ADBBB4E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3720" y="2697160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8891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6026E-41A8-2BED-BF0B-1BBABABA8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11049000" cy="4957763"/>
          </a:xfrm>
        </p:spPr>
        <p:txBody>
          <a:bodyPr>
            <a:normAutofit/>
          </a:bodyPr>
          <a:lstStyle/>
          <a:p>
            <a:r>
              <a:rPr lang="en-US" sz="2000" dirty="0"/>
              <a:t>2 datasets</a:t>
            </a:r>
          </a:p>
          <a:p>
            <a:r>
              <a:rPr lang="en-US" sz="2000" dirty="0"/>
              <a:t>181 tasks and 120 tasks</a:t>
            </a:r>
          </a:p>
          <a:p>
            <a:r>
              <a:rPr lang="en-US" sz="2000" dirty="0"/>
              <a:t>48k patients, 16k patients</a:t>
            </a:r>
          </a:p>
          <a:p>
            <a:r>
              <a:rPr lang="en-US" sz="2000" dirty="0"/>
              <a:t>Models tried: RNN, GRU, </a:t>
            </a:r>
          </a:p>
          <a:p>
            <a:pPr marL="0" indent="0">
              <a:buNone/>
            </a:pPr>
            <a:r>
              <a:rPr lang="en-US" sz="2000" dirty="0"/>
              <a:t>LSTM, LSAN, CONAN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99F3BC-1205-F703-E421-22D6451D4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7" name="Picture 6" descr="A table of numbers and lines&#10;&#10;Description automatically generated">
            <a:extLst>
              <a:ext uri="{FF2B5EF4-FFF2-40B4-BE49-F238E27FC236}">
                <a16:creationId xmlns:a16="http://schemas.microsoft.com/office/drawing/2014/main" id="{9E716A91-1779-E71E-AC8A-EECC1E562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676" y="1063209"/>
            <a:ext cx="7988404" cy="57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00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different types of diseases&#10;&#10;Description automatically generated">
            <a:extLst>
              <a:ext uri="{FF2B5EF4-FFF2-40B4-BE49-F238E27FC236}">
                <a16:creationId xmlns:a16="http://schemas.microsoft.com/office/drawing/2014/main" id="{B098C9C0-3001-C00C-BD91-BEE7652BF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3040" y="103228"/>
            <a:ext cx="8895079" cy="6651543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923A69-D259-30A1-9456-3CDB5E6C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01516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D68-F435-57A3-CF83-09D1C37EF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/>
              <a:t>Basic Self-supervised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2EB2-73A6-D503-3F4C-5AB09B207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0000"/>
            <a:ext cx="10515600" cy="5100320"/>
          </a:xfrm>
        </p:spPr>
        <p:txBody>
          <a:bodyPr/>
          <a:lstStyle/>
          <a:p>
            <a:r>
              <a:rPr lang="en-US" dirty="0"/>
              <a:t>Plenty of unlabeled sample</a:t>
            </a:r>
          </a:p>
          <a:p>
            <a:r>
              <a:rPr lang="en-US" dirty="0"/>
              <a:t>A few labeled sample</a:t>
            </a:r>
          </a:p>
          <a:p>
            <a:r>
              <a:rPr lang="en-US" dirty="0"/>
              <a:t>Augment the unlabeled sample and design a model to go over the unlabeled sample (e.g. set a dummy task)</a:t>
            </a:r>
          </a:p>
          <a:p>
            <a:r>
              <a:rPr lang="en-US" dirty="0"/>
              <a:t>The model knows the dataset</a:t>
            </a:r>
          </a:p>
          <a:p>
            <a:r>
              <a:rPr lang="en-US" dirty="0"/>
              <a:t>Perform transfer learning (tune the final layer of the model using very few labeled sample)</a:t>
            </a:r>
          </a:p>
          <a:p>
            <a:r>
              <a:rPr lang="en-US" dirty="0"/>
              <a:t>Model ready to work</a:t>
            </a:r>
          </a:p>
        </p:txBody>
      </p:sp>
    </p:spTree>
    <p:extLst>
      <p:ext uri="{BB962C8B-B14F-4D97-AF65-F5344CB8AC3E}">
        <p14:creationId xmlns:p14="http://schemas.microsoft.com/office/powerpoint/2010/main" val="816088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D68-F435-57A3-CF83-09D1C37EF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/>
              <a:t>Basic Self-supervised learning</a:t>
            </a:r>
          </a:p>
        </p:txBody>
      </p:sp>
      <p:pic>
        <p:nvPicPr>
          <p:cNvPr id="2050" name="Picture 2" descr="How Far Can a Horse Travel? Horse Running Endurance Explained">
            <a:extLst>
              <a:ext uri="{FF2B5EF4-FFF2-40B4-BE49-F238E27FC236}">
                <a16:creationId xmlns:a16="http://schemas.microsoft.com/office/drawing/2014/main" id="{92C8E9C0-C0FD-F60A-24B4-E3E67A29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" y="1280160"/>
            <a:ext cx="2564836" cy="14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TIONAL HORSE DAY - December 13, 2023 - National Today">
            <a:extLst>
              <a:ext uri="{FF2B5EF4-FFF2-40B4-BE49-F238E27FC236}">
                <a16:creationId xmlns:a16="http://schemas.microsoft.com/office/drawing/2014/main" id="{A7C7B714-A6A8-7B4B-365B-12930FE83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59" y="1275490"/>
            <a:ext cx="2118361" cy="147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ing zebra facts • AnimalTalk">
            <a:extLst>
              <a:ext uri="{FF2B5EF4-FFF2-40B4-BE49-F238E27FC236}">
                <a16:creationId xmlns:a16="http://schemas.microsoft.com/office/drawing/2014/main" id="{0759C3C9-7CBE-A939-9423-5EE241FC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" y="2946400"/>
            <a:ext cx="2568792" cy="17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iraffe vs Zebra: Who Would Win in a Fight? - AZ Animals">
            <a:extLst>
              <a:ext uri="{FF2B5EF4-FFF2-40B4-BE49-F238E27FC236}">
                <a16:creationId xmlns:a16="http://schemas.microsoft.com/office/drawing/2014/main" id="{06BA4A1D-B735-03F6-E44C-B0ECD7541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0"/>
          <a:stretch/>
        </p:blipFill>
        <p:spPr bwMode="auto">
          <a:xfrm>
            <a:off x="3597498" y="2946400"/>
            <a:ext cx="2208082" cy="17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7266EB-5AC0-2AA6-417C-7F0C8429619F}"/>
              </a:ext>
            </a:extLst>
          </p:cNvPr>
          <p:cNvCxnSpPr/>
          <p:nvPr/>
        </p:nvCxnSpPr>
        <p:spPr>
          <a:xfrm>
            <a:off x="6096000" y="1920240"/>
            <a:ext cx="2113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8B1652-4E57-8364-27F1-49A146F7ACD8}"/>
              </a:ext>
            </a:extLst>
          </p:cNvPr>
          <p:cNvCxnSpPr/>
          <p:nvPr/>
        </p:nvCxnSpPr>
        <p:spPr>
          <a:xfrm>
            <a:off x="6096000" y="3718560"/>
            <a:ext cx="2113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3CFCD9-F387-F4F0-56DD-C5DE670C327E}"/>
              </a:ext>
            </a:extLst>
          </p:cNvPr>
          <p:cNvSpPr txBox="1"/>
          <p:nvPr/>
        </p:nvSpPr>
        <p:spPr>
          <a:xfrm>
            <a:off x="8544560" y="1735574"/>
            <a:ext cx="70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4F1592-EB46-8777-E700-D6BA9D8975BD}"/>
              </a:ext>
            </a:extLst>
          </p:cNvPr>
          <p:cNvSpPr txBox="1"/>
          <p:nvPr/>
        </p:nvSpPr>
        <p:spPr>
          <a:xfrm>
            <a:off x="8498181" y="3533894"/>
            <a:ext cx="69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zebra</a:t>
            </a:r>
          </a:p>
        </p:txBody>
      </p:sp>
    </p:spTree>
    <p:extLst>
      <p:ext uri="{BB962C8B-B14F-4D97-AF65-F5344CB8AC3E}">
        <p14:creationId xmlns:p14="http://schemas.microsoft.com/office/powerpoint/2010/main" val="58756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D68-F435-57A3-CF83-09D1C37EF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/>
              <a:t>Basic Self-supervised learning</a:t>
            </a:r>
          </a:p>
        </p:txBody>
      </p:sp>
      <p:pic>
        <p:nvPicPr>
          <p:cNvPr id="2050" name="Picture 2" descr="How Far Can a Horse Travel? Horse Running Endurance Explained">
            <a:extLst>
              <a:ext uri="{FF2B5EF4-FFF2-40B4-BE49-F238E27FC236}">
                <a16:creationId xmlns:a16="http://schemas.microsoft.com/office/drawing/2014/main" id="{92C8E9C0-C0FD-F60A-24B4-E3E67A29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" y="1280160"/>
            <a:ext cx="2564836" cy="14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ing zebra facts • AnimalTalk">
            <a:extLst>
              <a:ext uri="{FF2B5EF4-FFF2-40B4-BE49-F238E27FC236}">
                <a16:creationId xmlns:a16="http://schemas.microsoft.com/office/drawing/2014/main" id="{0759C3C9-7CBE-A939-9423-5EE241FC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" y="2946400"/>
            <a:ext cx="2568792" cy="17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7266EB-5AC0-2AA6-417C-7F0C8429619F}"/>
              </a:ext>
            </a:extLst>
          </p:cNvPr>
          <p:cNvCxnSpPr>
            <a:cxnSpLocks/>
          </p:cNvCxnSpPr>
          <p:nvPr/>
        </p:nvCxnSpPr>
        <p:spPr>
          <a:xfrm>
            <a:off x="3362960" y="2001520"/>
            <a:ext cx="4165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8B1652-4E57-8364-27F1-49A146F7ACD8}"/>
              </a:ext>
            </a:extLst>
          </p:cNvPr>
          <p:cNvCxnSpPr>
            <a:cxnSpLocks/>
          </p:cNvCxnSpPr>
          <p:nvPr/>
        </p:nvCxnSpPr>
        <p:spPr>
          <a:xfrm>
            <a:off x="3388360" y="3803333"/>
            <a:ext cx="391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ow Far Can a Horse Travel? Horse Running Endurance Explained">
            <a:extLst>
              <a:ext uri="{FF2B5EF4-FFF2-40B4-BE49-F238E27FC236}">
                <a16:creationId xmlns:a16="http://schemas.microsoft.com/office/drawing/2014/main" id="{D101C1FD-7F3D-9C6D-2E8C-FBD52BE8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5629" y="1607442"/>
            <a:ext cx="1713867" cy="9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w Far Can a Horse Travel? Horse Running Endurance Explained">
            <a:extLst>
              <a:ext uri="{FF2B5EF4-FFF2-40B4-BE49-F238E27FC236}">
                <a16:creationId xmlns:a16="http://schemas.microsoft.com/office/drawing/2014/main" id="{2008C342-A81B-1F77-6917-B8F597DC6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93547" y="1607442"/>
            <a:ext cx="1713867" cy="9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8EBBF7-A07F-D9D2-C65F-43EE6C18DA2C}"/>
              </a:ext>
            </a:extLst>
          </p:cNvPr>
          <p:cNvSpPr txBox="1"/>
          <p:nvPr/>
        </p:nvSpPr>
        <p:spPr>
          <a:xfrm>
            <a:off x="4293210" y="9362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26818-51CA-60A3-6D6C-0CF721242E93}"/>
              </a:ext>
            </a:extLst>
          </p:cNvPr>
          <p:cNvSpPr txBox="1"/>
          <p:nvPr/>
        </p:nvSpPr>
        <p:spPr>
          <a:xfrm>
            <a:off x="6141128" y="123253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</a:p>
        </p:txBody>
      </p:sp>
      <p:pic>
        <p:nvPicPr>
          <p:cNvPr id="15" name="Picture 6" descr="Amazing zebra facts • AnimalTalk">
            <a:extLst>
              <a:ext uri="{FF2B5EF4-FFF2-40B4-BE49-F238E27FC236}">
                <a16:creationId xmlns:a16="http://schemas.microsoft.com/office/drawing/2014/main" id="{241E94EE-C096-9F50-E5B0-2769D1418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32688" y="3350839"/>
            <a:ext cx="1739748" cy="116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Amazing zebra facts • AnimalTalk">
            <a:extLst>
              <a:ext uri="{FF2B5EF4-FFF2-40B4-BE49-F238E27FC236}">
                <a16:creationId xmlns:a16="http://schemas.microsoft.com/office/drawing/2014/main" id="{26E45508-BD38-5E41-A17E-BDC4E87E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67666" y="3350839"/>
            <a:ext cx="1739748" cy="116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347BD4-E1D5-8041-6844-A8034BFD4262}"/>
              </a:ext>
            </a:extLst>
          </p:cNvPr>
          <p:cNvSpPr txBox="1"/>
          <p:nvPr/>
        </p:nvSpPr>
        <p:spPr>
          <a:xfrm>
            <a:off x="8026400" y="270450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Dummy task to predict the degree of rotation</a:t>
            </a:r>
          </a:p>
        </p:txBody>
      </p:sp>
      <p:pic>
        <p:nvPicPr>
          <p:cNvPr id="5122" name="Picture 2" descr="Artificial neural network - Wikipedia">
            <a:extLst>
              <a:ext uri="{FF2B5EF4-FFF2-40B4-BE49-F238E27FC236}">
                <a16:creationId xmlns:a16="http://schemas.microsoft.com/office/drawing/2014/main" id="{05B1256F-6B49-DCC8-AE5F-E3C6D0C5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246" y="3750355"/>
            <a:ext cx="1855665" cy="223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E0DEBC-34BE-8EB2-116B-C07BBDE34FAF}"/>
              </a:ext>
            </a:extLst>
          </p:cNvPr>
          <p:cNvCxnSpPr>
            <a:stCxn id="5122" idx="3"/>
          </p:cNvCxnSpPr>
          <p:nvPr/>
        </p:nvCxnSpPr>
        <p:spPr>
          <a:xfrm>
            <a:off x="9330911" y="4865923"/>
            <a:ext cx="443009" cy="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Artificial neural network - Wikipedia">
            <a:extLst>
              <a:ext uri="{FF2B5EF4-FFF2-40B4-BE49-F238E27FC236}">
                <a16:creationId xmlns:a16="http://schemas.microsoft.com/office/drawing/2014/main" id="{FA26AFBE-5D11-C5DD-EB92-75074844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245" y="3684920"/>
            <a:ext cx="1856652" cy="22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CFF596-69A4-AC77-9027-A2AD0DBFEA89}"/>
              </a:ext>
            </a:extLst>
          </p:cNvPr>
          <p:cNvSpPr txBox="1"/>
          <p:nvPr/>
        </p:nvSpPr>
        <p:spPr>
          <a:xfrm>
            <a:off x="9059128" y="4846680"/>
            <a:ext cx="1227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Transfer learning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2D832C3-C184-870D-21B4-D52A96A7D07A}"/>
                  </a:ext>
                </a:extLst>
              </p14:cNvPr>
              <p14:cNvContentPartPr/>
              <p14:nvPr/>
            </p14:nvContentPartPr>
            <p14:xfrm>
              <a:off x="8848960" y="3750160"/>
              <a:ext cx="30240" cy="2070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2D832C3-C184-870D-21B4-D52A96A7D0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44640" y="3745840"/>
                <a:ext cx="38880" cy="207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583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D68-F435-57A3-CF83-09D1C37EF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pic>
        <p:nvPicPr>
          <p:cNvPr id="5" name="Content Placeholder 4" descr="A diagram of a graph&#10;&#10;Description automatically generated">
            <a:extLst>
              <a:ext uri="{FF2B5EF4-FFF2-40B4-BE49-F238E27FC236}">
                <a16:creationId xmlns:a16="http://schemas.microsoft.com/office/drawing/2014/main" id="{407CF895-B1A2-C420-7AA4-C56BAD7F0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560" y="748030"/>
            <a:ext cx="5516880" cy="56030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B60685-911D-5E8B-EB0C-9A91363052B8}"/>
              </a:ext>
            </a:extLst>
          </p:cNvPr>
          <p:cNvSpPr txBox="1"/>
          <p:nvPr/>
        </p:nvSpPr>
        <p:spPr>
          <a:xfrm>
            <a:off x="5718492" y="3921760"/>
            <a:ext cx="75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6FD974-4591-6E31-19C8-95BBC450B691}"/>
              </a:ext>
            </a:extLst>
          </p:cNvPr>
          <p:cNvSpPr txBox="1"/>
          <p:nvPr/>
        </p:nvSpPr>
        <p:spPr>
          <a:xfrm>
            <a:off x="7045960" y="3446741"/>
            <a:ext cx="150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7984CC-CDF9-2826-1D95-DA1C3BF502D0}"/>
              </a:ext>
            </a:extLst>
          </p:cNvPr>
          <p:cNvSpPr txBox="1"/>
          <p:nvPr/>
        </p:nvSpPr>
        <p:spPr>
          <a:xfrm>
            <a:off x="3596640" y="3446741"/>
            <a:ext cx="150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augmentation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FDB64-7E7D-3993-B53F-C01A97D9462E}"/>
              </a:ext>
            </a:extLst>
          </p:cNvPr>
          <p:cNvSpPr txBox="1"/>
          <p:nvPr/>
        </p:nvSpPr>
        <p:spPr>
          <a:xfrm>
            <a:off x="8163560" y="228600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CNN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CA228A-C2D0-4BF4-B505-068FE22BEEAA}"/>
              </a:ext>
            </a:extLst>
          </p:cNvPr>
          <p:cNvSpPr txBox="1"/>
          <p:nvPr/>
        </p:nvSpPr>
        <p:spPr>
          <a:xfrm>
            <a:off x="3337560" y="228600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F8F032-B634-678E-59A2-7A5AA4667331}"/>
              </a:ext>
            </a:extLst>
          </p:cNvPr>
          <p:cNvSpPr txBox="1"/>
          <p:nvPr/>
        </p:nvSpPr>
        <p:spPr>
          <a:xfrm>
            <a:off x="8163560" y="1336298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MLP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FC9E1-F516-92A7-1925-57BA476B029E}"/>
              </a:ext>
            </a:extLst>
          </p:cNvPr>
          <p:cNvSpPr txBox="1"/>
          <p:nvPr/>
        </p:nvSpPr>
        <p:spPr>
          <a:xfrm>
            <a:off x="3345575" y="1369814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MLP</a:t>
            </a:r>
          </a:p>
        </p:txBody>
      </p:sp>
    </p:spTree>
    <p:extLst>
      <p:ext uri="{BB962C8B-B14F-4D97-AF65-F5344CB8AC3E}">
        <p14:creationId xmlns:p14="http://schemas.microsoft.com/office/powerpoint/2010/main" val="2165122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D68-F435-57A3-CF83-09D1C37EF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pic>
        <p:nvPicPr>
          <p:cNvPr id="6148" name="Picture 4" descr="Handwritten Digit Recognition Using Convolutional Neural Networks in Python  with Keras - MachineLearningMastery.com">
            <a:extLst>
              <a:ext uri="{FF2B5EF4-FFF2-40B4-BE49-F238E27FC236}">
                <a16:creationId xmlns:a16="http://schemas.microsoft.com/office/drawing/2014/main" id="{61FAC640-E1FF-F10D-E1ED-08D81959B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3" t="5324" r="11815" b="48592"/>
          <a:stretch/>
        </p:blipFill>
        <p:spPr bwMode="auto">
          <a:xfrm>
            <a:off x="6249811" y="133801"/>
            <a:ext cx="1363137" cy="137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andwritten Digit Recognition using Deep Learning, Keras and Python – معتز  خالد سعد | Motaz Saad">
            <a:extLst>
              <a:ext uri="{FF2B5EF4-FFF2-40B4-BE49-F238E27FC236}">
                <a16:creationId xmlns:a16="http://schemas.microsoft.com/office/drawing/2014/main" id="{FDAD2A32-6D84-6A21-2A5A-EBBEE0B36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1" r="56754" b="5356"/>
          <a:stretch/>
        </p:blipFill>
        <p:spPr bwMode="auto">
          <a:xfrm>
            <a:off x="6096000" y="1593031"/>
            <a:ext cx="1610360" cy="176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6AB997-DB0C-97E4-9935-11D1409CD629}"/>
              </a:ext>
            </a:extLst>
          </p:cNvPr>
          <p:cNvCxnSpPr/>
          <p:nvPr/>
        </p:nvCxnSpPr>
        <p:spPr>
          <a:xfrm flipV="1">
            <a:off x="9532620" y="289842"/>
            <a:ext cx="0" cy="1971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8908D9-FAF4-F8EE-766E-BFB9977AD0DD}"/>
              </a:ext>
            </a:extLst>
          </p:cNvPr>
          <p:cNvCxnSpPr>
            <a:cxnSpLocks/>
          </p:cNvCxnSpPr>
          <p:nvPr/>
        </p:nvCxnSpPr>
        <p:spPr>
          <a:xfrm flipH="1">
            <a:off x="8516620" y="2261517"/>
            <a:ext cx="1026162" cy="939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20C89F-F20B-68D2-E365-EDBE8ADED493}"/>
              </a:ext>
            </a:extLst>
          </p:cNvPr>
          <p:cNvCxnSpPr>
            <a:cxnSpLocks/>
          </p:cNvCxnSpPr>
          <p:nvPr/>
        </p:nvCxnSpPr>
        <p:spPr>
          <a:xfrm>
            <a:off x="9542782" y="2261517"/>
            <a:ext cx="23164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045455-B3FC-6496-E9A3-1EE7702B790E}"/>
              </a:ext>
            </a:extLst>
          </p:cNvPr>
          <p:cNvSpPr txBox="1"/>
          <p:nvPr/>
        </p:nvSpPr>
        <p:spPr>
          <a:xfrm>
            <a:off x="8149731" y="1467251"/>
            <a:ext cx="606256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CNN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3E5ABF-A170-4F06-D45A-F0E18D4934FB}"/>
              </a:ext>
            </a:extLst>
          </p:cNvPr>
          <p:cNvSpPr/>
          <p:nvPr/>
        </p:nvSpPr>
        <p:spPr>
          <a:xfrm>
            <a:off x="10238181" y="747677"/>
            <a:ext cx="93412" cy="1099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CBB890-4104-A89E-D6AD-C2E18174FE13}"/>
              </a:ext>
            </a:extLst>
          </p:cNvPr>
          <p:cNvSpPr/>
          <p:nvPr/>
        </p:nvSpPr>
        <p:spPr>
          <a:xfrm>
            <a:off x="10390581" y="900077"/>
            <a:ext cx="93412" cy="1099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A8A3B3-A849-A00E-4725-BAB081655F4B}"/>
              </a:ext>
            </a:extLst>
          </p:cNvPr>
          <p:cNvCxnSpPr>
            <a:stCxn id="6148" idx="3"/>
            <a:endCxn id="19" idx="1"/>
          </p:cNvCxnSpPr>
          <p:nvPr/>
        </p:nvCxnSpPr>
        <p:spPr>
          <a:xfrm>
            <a:off x="7612948" y="819919"/>
            <a:ext cx="536783" cy="831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19D4087-072A-84A3-48E8-12D9EEFE3763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8755987" y="802665"/>
            <a:ext cx="1482194" cy="697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E02FFB8-EA19-B5B3-349B-0346478F1167}"/>
              </a:ext>
            </a:extLst>
          </p:cNvPr>
          <p:cNvCxnSpPr>
            <a:cxnSpLocks/>
          </p:cNvCxnSpPr>
          <p:nvPr/>
        </p:nvCxnSpPr>
        <p:spPr>
          <a:xfrm flipV="1">
            <a:off x="8755987" y="955065"/>
            <a:ext cx="1634594" cy="816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63BAC7-DF57-CA9A-CBE6-2BC9BA09CEAC}"/>
              </a:ext>
            </a:extLst>
          </p:cNvPr>
          <p:cNvCxnSpPr>
            <a:cxnSpLocks/>
          </p:cNvCxnSpPr>
          <p:nvPr/>
        </p:nvCxnSpPr>
        <p:spPr>
          <a:xfrm flipV="1">
            <a:off x="7574466" y="1651917"/>
            <a:ext cx="575265" cy="821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52" name="Picture 8" descr="Classify Hand-Written Digits Using Python and Artificial Neural Networks |  by randerson112358 | Level Up Coding">
            <a:extLst>
              <a:ext uri="{FF2B5EF4-FFF2-40B4-BE49-F238E27FC236}">
                <a16:creationId xmlns:a16="http://schemas.microsoft.com/office/drawing/2014/main" id="{DE7BB9DB-6642-E83A-7172-83BAC22AB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70" y="3545635"/>
            <a:ext cx="1320461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B3810B2-AE78-E164-9D0E-C5EAD1B99B96}"/>
              </a:ext>
            </a:extLst>
          </p:cNvPr>
          <p:cNvCxnSpPr/>
          <p:nvPr/>
        </p:nvCxnSpPr>
        <p:spPr>
          <a:xfrm flipV="1">
            <a:off x="9532620" y="3581400"/>
            <a:ext cx="0" cy="1971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CD2FC98-B4C7-EF0A-6E07-92B3D4E70FA5}"/>
              </a:ext>
            </a:extLst>
          </p:cNvPr>
          <p:cNvCxnSpPr>
            <a:cxnSpLocks/>
          </p:cNvCxnSpPr>
          <p:nvPr/>
        </p:nvCxnSpPr>
        <p:spPr>
          <a:xfrm flipH="1">
            <a:off x="8516620" y="5553075"/>
            <a:ext cx="1026162" cy="939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A4E6D72-C87E-2623-1657-9E8AB899233F}"/>
              </a:ext>
            </a:extLst>
          </p:cNvPr>
          <p:cNvCxnSpPr>
            <a:cxnSpLocks/>
          </p:cNvCxnSpPr>
          <p:nvPr/>
        </p:nvCxnSpPr>
        <p:spPr>
          <a:xfrm>
            <a:off x="9542782" y="5553075"/>
            <a:ext cx="23164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650B8D4-3EDB-866B-8997-290A26964345}"/>
              </a:ext>
            </a:extLst>
          </p:cNvPr>
          <p:cNvSpPr txBox="1"/>
          <p:nvPr/>
        </p:nvSpPr>
        <p:spPr>
          <a:xfrm>
            <a:off x="8149731" y="4758809"/>
            <a:ext cx="606256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CNN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EE103C-5DC5-CF88-652E-5DF847B9C2A5}"/>
              </a:ext>
            </a:extLst>
          </p:cNvPr>
          <p:cNvSpPr/>
          <p:nvPr/>
        </p:nvSpPr>
        <p:spPr>
          <a:xfrm>
            <a:off x="10238181" y="4039235"/>
            <a:ext cx="93412" cy="1099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A82215B-C3AF-3E8B-CFAE-5ED8EA0631C1}"/>
              </a:ext>
            </a:extLst>
          </p:cNvPr>
          <p:cNvSpPr/>
          <p:nvPr/>
        </p:nvSpPr>
        <p:spPr>
          <a:xfrm>
            <a:off x="10390581" y="5807357"/>
            <a:ext cx="93412" cy="1099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E442C14-2A8A-36A8-DE9E-CF9F4CC46B67}"/>
              </a:ext>
            </a:extLst>
          </p:cNvPr>
          <p:cNvCxnSpPr>
            <a:endCxn id="39" idx="1"/>
          </p:cNvCxnSpPr>
          <p:nvPr/>
        </p:nvCxnSpPr>
        <p:spPr>
          <a:xfrm>
            <a:off x="7612948" y="4111477"/>
            <a:ext cx="536783" cy="831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BD9BB89-C7A4-CC9D-082C-7BFBB27A037B}"/>
              </a:ext>
            </a:extLst>
          </p:cNvPr>
          <p:cNvCxnSpPr>
            <a:cxnSpLocks/>
            <a:endCxn id="40" idx="2"/>
          </p:cNvCxnSpPr>
          <p:nvPr/>
        </p:nvCxnSpPr>
        <p:spPr>
          <a:xfrm flipV="1">
            <a:off x="8755987" y="4094223"/>
            <a:ext cx="1482194" cy="697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F9C52D1-EE66-E4F4-575D-A6E8F908D668}"/>
              </a:ext>
            </a:extLst>
          </p:cNvPr>
          <p:cNvCxnSpPr>
            <a:cxnSpLocks/>
            <a:endCxn id="41" idx="3"/>
          </p:cNvCxnSpPr>
          <p:nvPr/>
        </p:nvCxnSpPr>
        <p:spPr>
          <a:xfrm>
            <a:off x="8755987" y="5062975"/>
            <a:ext cx="1648274" cy="838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54" name="Picture 10" descr="Classify Hand-Written Digits Using Python and Artificial Neural Networks |  by randerson112358 | Level Up Coding">
            <a:extLst>
              <a:ext uri="{FF2B5EF4-FFF2-40B4-BE49-F238E27FC236}">
                <a16:creationId xmlns:a16="http://schemas.microsoft.com/office/drawing/2014/main" id="{E14E0525-AB34-FBEE-048F-A88CEC64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76" y="5085715"/>
            <a:ext cx="1494667" cy="13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BBE1CDC-5EF3-B2EF-0011-AFBCA408615E}"/>
              </a:ext>
            </a:extLst>
          </p:cNvPr>
          <p:cNvCxnSpPr>
            <a:cxnSpLocks/>
          </p:cNvCxnSpPr>
          <p:nvPr/>
        </p:nvCxnSpPr>
        <p:spPr>
          <a:xfrm flipV="1">
            <a:off x="7521524" y="5114403"/>
            <a:ext cx="607415" cy="773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2" name="Picture 51" descr="A close-up of a number&#10;&#10;Description automatically generated">
            <a:extLst>
              <a:ext uri="{FF2B5EF4-FFF2-40B4-BE49-F238E27FC236}">
                <a16:creationId xmlns:a16="http://schemas.microsoft.com/office/drawing/2014/main" id="{7C17676F-8640-7530-9A38-A4D480E21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80" y="2844611"/>
            <a:ext cx="5023279" cy="75247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1FC257F-0142-2BB9-F904-EE90C5DDFDFA}"/>
              </a:ext>
            </a:extLst>
          </p:cNvPr>
          <p:cNvSpPr/>
          <p:nvPr/>
        </p:nvSpPr>
        <p:spPr>
          <a:xfrm>
            <a:off x="2997200" y="2844611"/>
            <a:ext cx="975360" cy="356706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288A98C-6CC8-E737-CDB3-8DF1741F1CB0}"/>
              </a:ext>
            </a:extLst>
          </p:cNvPr>
          <p:cNvSpPr txBox="1"/>
          <p:nvPr/>
        </p:nvSpPr>
        <p:spPr>
          <a:xfrm>
            <a:off x="1944569" y="2448842"/>
            <a:ext cx="334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augments of the same image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48C0B25-4A7A-115E-028F-4F27741E36C1}"/>
              </a:ext>
            </a:extLst>
          </p:cNvPr>
          <p:cNvSpPr/>
          <p:nvPr/>
        </p:nvSpPr>
        <p:spPr>
          <a:xfrm>
            <a:off x="3515360" y="3212394"/>
            <a:ext cx="1066800" cy="356706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5848CA3-948D-3090-1B0A-F1EC399DF701}"/>
              </a:ext>
            </a:extLst>
          </p:cNvPr>
          <p:cNvSpPr txBox="1"/>
          <p:nvPr/>
        </p:nvSpPr>
        <p:spPr>
          <a:xfrm>
            <a:off x="2735677" y="3545635"/>
            <a:ext cx="287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other images in the batch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144" name="Ink 6143">
                <a:extLst>
                  <a:ext uri="{FF2B5EF4-FFF2-40B4-BE49-F238E27FC236}">
                    <a16:creationId xmlns:a16="http://schemas.microsoft.com/office/drawing/2014/main" id="{4C2ADDF4-63C8-5C2D-00B4-6014BB2DB328}"/>
                  </a:ext>
                </a:extLst>
              </p14:cNvPr>
              <p14:cNvContentPartPr/>
              <p14:nvPr/>
            </p14:nvContentPartPr>
            <p14:xfrm>
              <a:off x="4063840" y="3537040"/>
              <a:ext cx="415080" cy="2880"/>
            </p14:xfrm>
          </p:contentPart>
        </mc:Choice>
        <mc:Fallback>
          <p:pic>
            <p:nvPicPr>
              <p:cNvPr id="6144" name="Ink 6143">
                <a:extLst>
                  <a:ext uri="{FF2B5EF4-FFF2-40B4-BE49-F238E27FC236}">
                    <a16:creationId xmlns:a16="http://schemas.microsoft.com/office/drawing/2014/main" id="{4C2ADDF4-63C8-5C2D-00B4-6014BB2DB3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59520" y="3532720"/>
                <a:ext cx="423720" cy="1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579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D68-F435-57A3-CF83-09D1C37EF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pic>
        <p:nvPicPr>
          <p:cNvPr id="1026" name="Picture 2" descr="GitHub - google-research/simclr: SimCLRv2 - Big Self-Supervised Models are  Strong Semi-Supervised Learners">
            <a:extLst>
              <a:ext uri="{FF2B5EF4-FFF2-40B4-BE49-F238E27FC236}">
                <a16:creationId xmlns:a16="http://schemas.microsoft.com/office/drawing/2014/main" id="{7614FD73-2F97-E752-1E0F-87C7160E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91" y="0"/>
            <a:ext cx="6172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540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D68-F435-57A3-CF83-09D1C37EF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pic>
        <p:nvPicPr>
          <p:cNvPr id="5" name="Content Placeholder 4" descr="A graph of a number of parameters&#10;&#10;Description automatically generated">
            <a:extLst>
              <a:ext uri="{FF2B5EF4-FFF2-40B4-BE49-F238E27FC236}">
                <a16:creationId xmlns:a16="http://schemas.microsoft.com/office/drawing/2014/main" id="{92ABE213-345A-9AAB-3267-2C69FB6E5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572" y="1270000"/>
            <a:ext cx="5202855" cy="5100638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A2D6382-E52F-9F93-DE6C-28240E040AD2}"/>
                  </a:ext>
                </a:extLst>
              </p14:cNvPr>
              <p14:cNvContentPartPr/>
              <p14:nvPr/>
            </p14:nvContentPartPr>
            <p14:xfrm>
              <a:off x="4211080" y="2462080"/>
              <a:ext cx="199080" cy="12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A2D6382-E52F-9F93-DE6C-28240E040A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06760" y="2457760"/>
                <a:ext cx="2077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6BED60B-DBEE-3287-A133-94430037D257}"/>
                  </a:ext>
                </a:extLst>
              </p14:cNvPr>
              <p14:cNvContentPartPr/>
              <p14:nvPr/>
            </p14:nvContentPartPr>
            <p14:xfrm>
              <a:off x="4284520" y="1932160"/>
              <a:ext cx="1192680" cy="27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6BED60B-DBEE-3287-A133-94430037D2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0200" y="1927840"/>
                <a:ext cx="12013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864EF76-EF59-7774-E2D3-2EC4AD41216B}"/>
                  </a:ext>
                </a:extLst>
              </p14:cNvPr>
              <p14:cNvContentPartPr/>
              <p14:nvPr/>
            </p14:nvContentPartPr>
            <p14:xfrm>
              <a:off x="4238080" y="2768800"/>
              <a:ext cx="1033200" cy="8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864EF76-EF59-7774-E2D3-2EC4AD41216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33760" y="2764480"/>
                <a:ext cx="1041840" cy="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58604B4-CA36-5887-4CD1-08F759301F2B}"/>
                  </a:ext>
                </a:extLst>
              </p14:cNvPr>
              <p14:cNvContentPartPr/>
              <p14:nvPr/>
            </p14:nvContentPartPr>
            <p14:xfrm>
              <a:off x="5473600" y="1852960"/>
              <a:ext cx="360" cy="212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58604B4-CA36-5887-4CD1-08F759301F2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69280" y="1848640"/>
                <a:ext cx="9000" cy="2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1335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D68-F435-57A3-CF83-09D1C37EF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en-US" dirty="0"/>
              <a:t>Augmentation type matters?</a:t>
            </a:r>
          </a:p>
        </p:txBody>
      </p:sp>
      <p:pic>
        <p:nvPicPr>
          <p:cNvPr id="5" name="Content Placeholder 4" descr="A collage of a dog&#10;&#10;Description automatically generated">
            <a:extLst>
              <a:ext uri="{FF2B5EF4-FFF2-40B4-BE49-F238E27FC236}">
                <a16:creationId xmlns:a16="http://schemas.microsoft.com/office/drawing/2014/main" id="{E8B572F0-6486-49EB-B4CF-9A7C5A988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0245"/>
            <a:ext cx="10515600" cy="4760148"/>
          </a:xfrm>
        </p:spPr>
      </p:pic>
    </p:spTree>
    <p:extLst>
      <p:ext uri="{BB962C8B-B14F-4D97-AF65-F5344CB8AC3E}">
        <p14:creationId xmlns:p14="http://schemas.microsoft.com/office/powerpoint/2010/main" val="2006453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186</Words>
  <Application>Microsoft Macintosh PowerPoint</Application>
  <PresentationFormat>Widescreen</PresentationFormat>
  <Paragraphs>46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Basic Self-supervised learning</vt:lpstr>
      <vt:lpstr>Basic Self-supervised learning</vt:lpstr>
      <vt:lpstr>Basic Self-supervised learning</vt:lpstr>
      <vt:lpstr>SimCLR</vt:lpstr>
      <vt:lpstr>SimCLR</vt:lpstr>
      <vt:lpstr>SimCLR</vt:lpstr>
      <vt:lpstr>SimCLR</vt:lpstr>
      <vt:lpstr>Augmentation type matters?</vt:lpstr>
      <vt:lpstr>Augmentation type matters?</vt:lpstr>
      <vt:lpstr>Forecasting the future clinical events with contrastive learning</vt:lpstr>
      <vt:lpstr>Setting dummy task</vt:lpstr>
      <vt:lpstr>Results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Asiful Arefeen (Student)</dc:creator>
  <cp:lastModifiedBy>Asiful Arefeen (Student)</cp:lastModifiedBy>
  <cp:revision>4</cp:revision>
  <dcterms:created xsi:type="dcterms:W3CDTF">2023-07-12T06:45:01Z</dcterms:created>
  <dcterms:modified xsi:type="dcterms:W3CDTF">2023-07-12T23:37:26Z</dcterms:modified>
</cp:coreProperties>
</file>