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4"/>
    <p:restoredTop sz="96245"/>
  </p:normalViewPr>
  <p:slideViewPr>
    <p:cSldViewPr snapToGrid="0">
      <p:cViewPr>
        <p:scale>
          <a:sx n="126" d="100"/>
          <a:sy n="126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9:21:48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24575,'19'0'0,"40"0"0,5 0 0,16 0 0,6 0 0,2 0 0,5 0 0,5 0 0,2 0-1871,-10 0 0,2 0 0,1 0 0,1 0 0,0 0 1871,-1 0 0,2 0 0,-1 0 0,-1 0 0,-2 0 0,11 0 0,-1 0 0,-3 0 0,-5 0 0,9 0 0,-5 0 0,0 0 0,2 0 0,1 0 0,-6 0-20,-21 0 1,-4 0 0,-2 0 19,22 0 0,-3 0 259,-7 0 1,-3 0-260,-11 0 0,-4 0-108,-8 0 0,-3 0 108,24 0 4056,-38 0-4056,-11 0 2614,-15 0-2614,-18-2 0,5 1 0,-11-1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9:43:45.2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454B-9503-3F7A-13FF-833FED6A0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FCBCD-29D7-C0D4-9F94-7F45E7545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EDF11-FC5E-0C68-68FD-B22D0190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C92C-F6BF-9784-B049-06535D76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11EB-59CA-BBC9-C5CC-477B276A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8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2020-5BFB-1CA3-ED85-3BBE4545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5B57C-5413-60AD-1CF8-AB4FE1948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8374-E775-022F-7860-9C946508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C1C3-FB8E-3253-219D-B27AF3DC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AC857-3BD5-2C36-AB79-4491A389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68622-AD3F-39E0-ED3F-2325064DC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D8242-FA7C-F2B7-9FB5-E0DE52751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3CC74-6862-CCFC-1979-91067DFE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E832-2AB6-49D6-8107-E9689E3E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B7814-DC23-E9B8-1C94-426ACB87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2F7E-7282-4B27-B4A4-2483E7C6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68AA-E92E-13E7-3272-A2431C02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028E4-B829-BF8A-336F-8280DDD2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701F-D7B4-6BB0-2A4C-EF975C94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2917-FEFB-ED82-CA40-1A633AFD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5193-2AB0-56EE-566C-18FBAC3F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2CC46-9D06-F9E3-99BF-C2DDFC35C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3B10A-7BFF-06D7-E836-69FF36F6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B3E9-2DA6-52C7-62CA-F65A1EC1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49526-5118-98A0-9FA6-CDFA0DDF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AD66-3970-FB56-9BA1-918D23E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406D-923B-8BF0-52CC-6B4A410F4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C25B8-7B39-D043-83F6-C2B1AD714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962E4-4120-DA07-71D5-F477CEC1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78B82-3D1A-30BF-0C16-036EDD60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37FCD-2E2D-BDD1-6605-34651A95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CF18-10C7-730E-D9B8-372761FE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5D959-1815-0CCC-29F1-A02F9E3A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0625A-74F3-2C44-3952-C09575988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C0EA2-2E26-1A24-BC03-82DF7D8F6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C6608-22EF-7010-7677-0F0556365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A6A97-08A3-EF28-9031-10D241B7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CB21-6D6B-FB00-FFC2-D39C4ECC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4380B-52DB-035A-8478-80E60477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A033-DCFD-90EF-25AF-CDB95AA8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292F4-CE77-BFF4-A6CD-CD4E291C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105F-6E23-D756-13ED-0654229F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C3D39-8799-0B14-8F0D-A68E6799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A7826-037C-7A85-B5DE-25B83B17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81E5E-3F20-618E-1D0E-87ECC968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FEDE2-2920-A867-0DED-969DF467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7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1D61-6AF1-33F9-4E4E-6E935A09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97578-83DB-213C-A819-D294611A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26D33-9871-7960-2E8C-0762743BB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71FE2-3249-4347-0995-8C0F7BE5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B8511-8002-A507-ACB5-8E265C0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E628B-DD70-05DA-BAA7-C23B5D06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9B8D-DD00-4461-1AB7-8439517D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DF0E6-91DC-7A8B-4D37-87E5D9362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D8E90-FFA3-5589-F72B-593DCE713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9FB46-A825-64FA-C71F-300DE8B7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AE119-C458-E6A7-21AF-D5243233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5337F-DEB1-CBD3-D0AF-042089AC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9DD94-5775-200F-E9D8-56721703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D49E-FA69-7C1F-02C0-E38298A1D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4B6B4-2467-CDC3-B018-C64FD5155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25F0A-AC7E-5341-A5E6-79E06AE571E2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C34E-81A2-A601-DB0A-2358809C0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8BC0-AA6F-9FF7-CAFD-341A5724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DC423-E86D-F04D-BB59-1CA58339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B0C8-7FEB-686C-5774-E8E721D38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TABCF: Counterfactual Explanations for Tabular Data Using a Transformer-Based VAE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F855A-45BD-DC33-8FE2-B2698A6D1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</a:rPr>
              <a:t>ICAIF ’24</a:t>
            </a:r>
          </a:p>
        </p:txBody>
      </p:sp>
    </p:spTree>
    <p:extLst>
      <p:ext uri="{BB962C8B-B14F-4D97-AF65-F5344CB8AC3E}">
        <p14:creationId xmlns:p14="http://schemas.microsoft.com/office/powerpoint/2010/main" val="366030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5FC783-75D7-92CE-5175-99A4ED39A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257" y="49295"/>
            <a:ext cx="5606144" cy="675941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CA2C4F-F5BD-20BA-68DF-DEC13B94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Results: Ablation Studies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299E8-617A-569D-4978-A0494539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" y="2673350"/>
            <a:ext cx="4940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0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800C02-CF65-7AB0-DBD0-36CB7460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CCFD6015-1B59-D9CE-622B-8765C17E72EF}"/>
              </a:ext>
            </a:extLst>
          </p:cNvPr>
          <p:cNvSpPr/>
          <p:nvPr/>
        </p:nvSpPr>
        <p:spPr>
          <a:xfrm rot="5400000">
            <a:off x="2370480" y="2211460"/>
            <a:ext cx="1863587" cy="2539448"/>
          </a:xfrm>
          <a:prstGeom prst="trapezoid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2C8E8B2-B9CA-3646-69CB-DA5BEFA07130}"/>
              </a:ext>
            </a:extLst>
          </p:cNvPr>
          <p:cNvSpPr/>
          <p:nvPr/>
        </p:nvSpPr>
        <p:spPr>
          <a:xfrm rot="16200000">
            <a:off x="7492448" y="2211460"/>
            <a:ext cx="1863587" cy="2539448"/>
          </a:xfrm>
          <a:prstGeom prst="trapezoid">
            <a:avLst/>
          </a:prstGeom>
          <a:noFill/>
          <a:ln w="57150" cap="flat" cmpd="sng" algn="ctr">
            <a:solidFill>
              <a:srgbClr val="004C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0864FB2B-0D61-90E5-13ED-93D976EF5E8B}"/>
              </a:ext>
            </a:extLst>
          </p:cNvPr>
          <p:cNvSpPr/>
          <p:nvPr/>
        </p:nvSpPr>
        <p:spPr>
          <a:xfrm rot="5400000">
            <a:off x="2486437" y="2294288"/>
            <a:ext cx="1631672" cy="2387048"/>
          </a:xfrm>
          <a:prstGeom prst="trapezoid">
            <a:avLst>
              <a:gd name="adj" fmla="val 2621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1F0A8133-99B5-338F-FDC9-2D64BECA3920}"/>
              </a:ext>
            </a:extLst>
          </p:cNvPr>
          <p:cNvSpPr/>
          <p:nvPr/>
        </p:nvSpPr>
        <p:spPr>
          <a:xfrm rot="16200000">
            <a:off x="7618331" y="2287664"/>
            <a:ext cx="1631672" cy="2387048"/>
          </a:xfrm>
          <a:prstGeom prst="trapezoid">
            <a:avLst>
              <a:gd name="adj" fmla="val 2682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40B1982F-EF06-D198-2424-688050C4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9940" y="2845574"/>
            <a:ext cx="1523999" cy="8540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20D8B-5DF2-143F-B4EE-B63419E15C1A}"/>
              </a:ext>
            </a:extLst>
          </p:cNvPr>
          <p:cNvCxnSpPr>
            <a:cxnSpLocks/>
          </p:cNvCxnSpPr>
          <p:nvPr/>
        </p:nvCxnSpPr>
        <p:spPr>
          <a:xfrm>
            <a:off x="1262269" y="3443712"/>
            <a:ext cx="606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649201C0-A6AF-56BD-7156-D88F9F7C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10548731" y="2845573"/>
            <a:ext cx="1523999" cy="8540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0D1A4B-339B-ABCC-3748-4B3574F2F4B5}"/>
              </a:ext>
            </a:extLst>
          </p:cNvPr>
          <p:cNvCxnSpPr>
            <a:cxnSpLocks/>
          </p:cNvCxnSpPr>
          <p:nvPr/>
        </p:nvCxnSpPr>
        <p:spPr>
          <a:xfrm>
            <a:off x="9803295" y="3443712"/>
            <a:ext cx="606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64537D-57F3-88AC-CFD2-930AE9F1A469}"/>
              </a:ext>
            </a:extLst>
          </p:cNvPr>
          <p:cNvSpPr txBox="1"/>
          <p:nvPr/>
        </p:nvSpPr>
        <p:spPr>
          <a:xfrm>
            <a:off x="582417" y="3750921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5E37F-4F5C-C17E-56B6-EEA4271513FB}"/>
              </a:ext>
            </a:extLst>
          </p:cNvPr>
          <p:cNvSpPr txBox="1"/>
          <p:nvPr/>
        </p:nvSpPr>
        <p:spPr>
          <a:xfrm>
            <a:off x="11012250" y="369577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x</a:t>
            </a:r>
            <a:r>
              <a:rPr lang="en-US" b="1" i="1" baseline="30000" dirty="0" err="1"/>
              <a:t>CF</a:t>
            </a:r>
            <a:endParaRPr lang="en-US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EEF42-3401-A4C2-39AF-52FE1B2D25F5}"/>
              </a:ext>
            </a:extLst>
          </p:cNvPr>
          <p:cNvSpPr txBox="1"/>
          <p:nvPr/>
        </p:nvSpPr>
        <p:spPr>
          <a:xfrm>
            <a:off x="2589329" y="327260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GNN (MLP)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0C0BC-E9CE-A861-8226-9BC9FD2F4578}"/>
              </a:ext>
            </a:extLst>
          </p:cNvPr>
          <p:cNvSpPr txBox="1"/>
          <p:nvPr/>
        </p:nvSpPr>
        <p:spPr>
          <a:xfrm>
            <a:off x="8008544" y="327260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GNN (MLP)</a:t>
            </a:r>
          </a:p>
        </p:txBody>
      </p:sp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5DE7654-F6B1-72A8-FC76-3B06344B7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25" y="4699782"/>
            <a:ext cx="2921296" cy="4040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031155066">
                  <a:custGeom>
                    <a:avLst/>
                    <a:gdLst>
                      <a:gd name="connsiteX0" fmla="*/ 0 w 2921296"/>
                      <a:gd name="connsiteY0" fmla="*/ 0 h 404009"/>
                      <a:gd name="connsiteX1" fmla="*/ 642685 w 2921296"/>
                      <a:gd name="connsiteY1" fmla="*/ 0 h 404009"/>
                      <a:gd name="connsiteX2" fmla="*/ 1168518 w 2921296"/>
                      <a:gd name="connsiteY2" fmla="*/ 0 h 404009"/>
                      <a:gd name="connsiteX3" fmla="*/ 1752778 w 2921296"/>
                      <a:gd name="connsiteY3" fmla="*/ 0 h 404009"/>
                      <a:gd name="connsiteX4" fmla="*/ 2307824 w 2921296"/>
                      <a:gd name="connsiteY4" fmla="*/ 0 h 404009"/>
                      <a:gd name="connsiteX5" fmla="*/ 2921296 w 2921296"/>
                      <a:gd name="connsiteY5" fmla="*/ 0 h 404009"/>
                      <a:gd name="connsiteX6" fmla="*/ 2921296 w 2921296"/>
                      <a:gd name="connsiteY6" fmla="*/ 404009 h 404009"/>
                      <a:gd name="connsiteX7" fmla="*/ 2366250 w 2921296"/>
                      <a:gd name="connsiteY7" fmla="*/ 404009 h 404009"/>
                      <a:gd name="connsiteX8" fmla="*/ 1869629 w 2921296"/>
                      <a:gd name="connsiteY8" fmla="*/ 404009 h 404009"/>
                      <a:gd name="connsiteX9" fmla="*/ 1226944 w 2921296"/>
                      <a:gd name="connsiteY9" fmla="*/ 404009 h 404009"/>
                      <a:gd name="connsiteX10" fmla="*/ 701111 w 2921296"/>
                      <a:gd name="connsiteY10" fmla="*/ 404009 h 404009"/>
                      <a:gd name="connsiteX11" fmla="*/ 0 w 2921296"/>
                      <a:gd name="connsiteY11" fmla="*/ 404009 h 404009"/>
                      <a:gd name="connsiteX12" fmla="*/ 0 w 2921296"/>
                      <a:gd name="connsiteY12" fmla="*/ 0 h 40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21296" h="404009" fill="none" extrusionOk="0">
                        <a:moveTo>
                          <a:pt x="0" y="0"/>
                        </a:moveTo>
                        <a:cubicBezTo>
                          <a:pt x="230611" y="-42399"/>
                          <a:pt x="350103" y="24985"/>
                          <a:pt x="642685" y="0"/>
                        </a:cubicBezTo>
                        <a:cubicBezTo>
                          <a:pt x="935267" y="-24985"/>
                          <a:pt x="1054198" y="38999"/>
                          <a:pt x="1168518" y="0"/>
                        </a:cubicBezTo>
                        <a:cubicBezTo>
                          <a:pt x="1282838" y="-38999"/>
                          <a:pt x="1605327" y="9401"/>
                          <a:pt x="1752778" y="0"/>
                        </a:cubicBezTo>
                        <a:cubicBezTo>
                          <a:pt x="1900229" y="-9401"/>
                          <a:pt x="2049867" y="31024"/>
                          <a:pt x="2307824" y="0"/>
                        </a:cubicBezTo>
                        <a:cubicBezTo>
                          <a:pt x="2565781" y="-31024"/>
                          <a:pt x="2750517" y="39082"/>
                          <a:pt x="2921296" y="0"/>
                        </a:cubicBezTo>
                        <a:cubicBezTo>
                          <a:pt x="2922001" y="156509"/>
                          <a:pt x="2899448" y="203792"/>
                          <a:pt x="2921296" y="404009"/>
                        </a:cubicBezTo>
                        <a:cubicBezTo>
                          <a:pt x="2770828" y="414986"/>
                          <a:pt x="2508634" y="337547"/>
                          <a:pt x="2366250" y="404009"/>
                        </a:cubicBezTo>
                        <a:cubicBezTo>
                          <a:pt x="2223866" y="470471"/>
                          <a:pt x="2029104" y="376540"/>
                          <a:pt x="1869629" y="404009"/>
                        </a:cubicBezTo>
                        <a:cubicBezTo>
                          <a:pt x="1710154" y="431478"/>
                          <a:pt x="1413327" y="366590"/>
                          <a:pt x="1226944" y="404009"/>
                        </a:cubicBezTo>
                        <a:cubicBezTo>
                          <a:pt x="1040561" y="441428"/>
                          <a:pt x="873940" y="398192"/>
                          <a:pt x="701111" y="404009"/>
                        </a:cubicBezTo>
                        <a:cubicBezTo>
                          <a:pt x="528282" y="409826"/>
                          <a:pt x="189081" y="383917"/>
                          <a:pt x="0" y="404009"/>
                        </a:cubicBezTo>
                        <a:cubicBezTo>
                          <a:pt x="-15812" y="256032"/>
                          <a:pt x="17351" y="117430"/>
                          <a:pt x="0" y="0"/>
                        </a:cubicBezTo>
                        <a:close/>
                      </a:path>
                      <a:path w="2921296" h="404009" stroke="0" extrusionOk="0">
                        <a:moveTo>
                          <a:pt x="0" y="0"/>
                        </a:moveTo>
                        <a:cubicBezTo>
                          <a:pt x="253108" y="-47491"/>
                          <a:pt x="302984" y="13421"/>
                          <a:pt x="555046" y="0"/>
                        </a:cubicBezTo>
                        <a:cubicBezTo>
                          <a:pt x="807108" y="-13421"/>
                          <a:pt x="955191" y="67488"/>
                          <a:pt x="1197731" y="0"/>
                        </a:cubicBezTo>
                        <a:cubicBezTo>
                          <a:pt x="1440272" y="-67488"/>
                          <a:pt x="1524846" y="36491"/>
                          <a:pt x="1840416" y="0"/>
                        </a:cubicBezTo>
                        <a:cubicBezTo>
                          <a:pt x="2155987" y="-36491"/>
                          <a:pt x="2147349" y="36093"/>
                          <a:pt x="2337037" y="0"/>
                        </a:cubicBezTo>
                        <a:cubicBezTo>
                          <a:pt x="2526725" y="-36093"/>
                          <a:pt x="2676110" y="50570"/>
                          <a:pt x="2921296" y="0"/>
                        </a:cubicBezTo>
                        <a:cubicBezTo>
                          <a:pt x="2941625" y="91907"/>
                          <a:pt x="2901251" y="314572"/>
                          <a:pt x="2921296" y="404009"/>
                        </a:cubicBezTo>
                        <a:cubicBezTo>
                          <a:pt x="2811272" y="452760"/>
                          <a:pt x="2535645" y="387449"/>
                          <a:pt x="2424676" y="404009"/>
                        </a:cubicBezTo>
                        <a:cubicBezTo>
                          <a:pt x="2313707" y="420569"/>
                          <a:pt x="2121028" y="380435"/>
                          <a:pt x="1869629" y="404009"/>
                        </a:cubicBezTo>
                        <a:cubicBezTo>
                          <a:pt x="1618230" y="427583"/>
                          <a:pt x="1582850" y="338873"/>
                          <a:pt x="1314583" y="404009"/>
                        </a:cubicBezTo>
                        <a:cubicBezTo>
                          <a:pt x="1046316" y="469145"/>
                          <a:pt x="929041" y="369530"/>
                          <a:pt x="730324" y="404009"/>
                        </a:cubicBezTo>
                        <a:cubicBezTo>
                          <a:pt x="531607" y="438488"/>
                          <a:pt x="316899" y="364650"/>
                          <a:pt x="0" y="404009"/>
                        </a:cubicBezTo>
                        <a:cubicBezTo>
                          <a:pt x="-39904" y="300793"/>
                          <a:pt x="14427" y="1534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8" name="Picture 1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F6EB952E-CCBE-E060-2C5D-EC28E5BE7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510" y="4705996"/>
            <a:ext cx="2921297" cy="413210"/>
          </a:xfrm>
          <a:prstGeom prst="rect">
            <a:avLst/>
          </a:prstGeom>
          <a:ln>
            <a:solidFill>
              <a:srgbClr val="004CED"/>
            </a:solidFill>
            <a:extLst>
              <a:ext uri="{C807C97D-BFC1-408E-A445-0C87EB9F89A2}">
                <ask:lineSketchStyleProps xmlns:ask="http://schemas.microsoft.com/office/drawing/2018/sketchyshapes" sd="3778550991">
                  <a:custGeom>
                    <a:avLst/>
                    <a:gdLst>
                      <a:gd name="connsiteX0" fmla="*/ 0 w 2921297"/>
                      <a:gd name="connsiteY0" fmla="*/ 0 h 413210"/>
                      <a:gd name="connsiteX1" fmla="*/ 613472 w 2921297"/>
                      <a:gd name="connsiteY1" fmla="*/ 0 h 413210"/>
                      <a:gd name="connsiteX2" fmla="*/ 1226945 w 2921297"/>
                      <a:gd name="connsiteY2" fmla="*/ 0 h 413210"/>
                      <a:gd name="connsiteX3" fmla="*/ 1781991 w 2921297"/>
                      <a:gd name="connsiteY3" fmla="*/ 0 h 413210"/>
                      <a:gd name="connsiteX4" fmla="*/ 2395464 w 2921297"/>
                      <a:gd name="connsiteY4" fmla="*/ 0 h 413210"/>
                      <a:gd name="connsiteX5" fmla="*/ 2921297 w 2921297"/>
                      <a:gd name="connsiteY5" fmla="*/ 0 h 413210"/>
                      <a:gd name="connsiteX6" fmla="*/ 2921297 w 2921297"/>
                      <a:gd name="connsiteY6" fmla="*/ 413210 h 413210"/>
                      <a:gd name="connsiteX7" fmla="*/ 2337038 w 2921297"/>
                      <a:gd name="connsiteY7" fmla="*/ 413210 h 413210"/>
                      <a:gd name="connsiteX8" fmla="*/ 1840417 w 2921297"/>
                      <a:gd name="connsiteY8" fmla="*/ 413210 h 413210"/>
                      <a:gd name="connsiteX9" fmla="*/ 1256158 w 2921297"/>
                      <a:gd name="connsiteY9" fmla="*/ 413210 h 413210"/>
                      <a:gd name="connsiteX10" fmla="*/ 701111 w 2921297"/>
                      <a:gd name="connsiteY10" fmla="*/ 413210 h 413210"/>
                      <a:gd name="connsiteX11" fmla="*/ 0 w 2921297"/>
                      <a:gd name="connsiteY11" fmla="*/ 413210 h 413210"/>
                      <a:gd name="connsiteX12" fmla="*/ 0 w 2921297"/>
                      <a:gd name="connsiteY12" fmla="*/ 0 h 413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21297" h="413210" fill="none" extrusionOk="0">
                        <a:moveTo>
                          <a:pt x="0" y="0"/>
                        </a:moveTo>
                        <a:cubicBezTo>
                          <a:pt x="266415" y="-53907"/>
                          <a:pt x="392901" y="9642"/>
                          <a:pt x="613472" y="0"/>
                        </a:cubicBezTo>
                        <a:cubicBezTo>
                          <a:pt x="834043" y="-9642"/>
                          <a:pt x="999072" y="5316"/>
                          <a:pt x="1226945" y="0"/>
                        </a:cubicBezTo>
                        <a:cubicBezTo>
                          <a:pt x="1454818" y="-5316"/>
                          <a:pt x="1650734" y="41323"/>
                          <a:pt x="1781991" y="0"/>
                        </a:cubicBezTo>
                        <a:cubicBezTo>
                          <a:pt x="1913248" y="-41323"/>
                          <a:pt x="2243533" y="18442"/>
                          <a:pt x="2395464" y="0"/>
                        </a:cubicBezTo>
                        <a:cubicBezTo>
                          <a:pt x="2547395" y="-18442"/>
                          <a:pt x="2665112" y="53100"/>
                          <a:pt x="2921297" y="0"/>
                        </a:cubicBezTo>
                        <a:cubicBezTo>
                          <a:pt x="2951831" y="96400"/>
                          <a:pt x="2879118" y="299126"/>
                          <a:pt x="2921297" y="413210"/>
                        </a:cubicBezTo>
                        <a:cubicBezTo>
                          <a:pt x="2775553" y="430837"/>
                          <a:pt x="2534284" y="405273"/>
                          <a:pt x="2337038" y="413210"/>
                        </a:cubicBezTo>
                        <a:cubicBezTo>
                          <a:pt x="2139792" y="421147"/>
                          <a:pt x="2047044" y="381429"/>
                          <a:pt x="1840417" y="413210"/>
                        </a:cubicBezTo>
                        <a:cubicBezTo>
                          <a:pt x="1633790" y="444991"/>
                          <a:pt x="1375810" y="386423"/>
                          <a:pt x="1256158" y="413210"/>
                        </a:cubicBezTo>
                        <a:cubicBezTo>
                          <a:pt x="1136506" y="439997"/>
                          <a:pt x="937832" y="372635"/>
                          <a:pt x="701111" y="413210"/>
                        </a:cubicBezTo>
                        <a:cubicBezTo>
                          <a:pt x="464390" y="453785"/>
                          <a:pt x="253354" y="396745"/>
                          <a:pt x="0" y="413210"/>
                        </a:cubicBezTo>
                        <a:cubicBezTo>
                          <a:pt x="-19008" y="315146"/>
                          <a:pt x="27116" y="104755"/>
                          <a:pt x="0" y="0"/>
                        </a:cubicBezTo>
                        <a:close/>
                      </a:path>
                      <a:path w="2921297" h="413210" stroke="0" extrusionOk="0">
                        <a:moveTo>
                          <a:pt x="0" y="0"/>
                        </a:moveTo>
                        <a:cubicBezTo>
                          <a:pt x="201479" y="-7031"/>
                          <a:pt x="352413" y="13555"/>
                          <a:pt x="613472" y="0"/>
                        </a:cubicBezTo>
                        <a:cubicBezTo>
                          <a:pt x="874531" y="-13555"/>
                          <a:pt x="964878" y="46034"/>
                          <a:pt x="1197732" y="0"/>
                        </a:cubicBezTo>
                        <a:cubicBezTo>
                          <a:pt x="1430586" y="-46034"/>
                          <a:pt x="1679729" y="44620"/>
                          <a:pt x="1840417" y="0"/>
                        </a:cubicBezTo>
                        <a:cubicBezTo>
                          <a:pt x="2001105" y="-44620"/>
                          <a:pt x="2417348" y="88248"/>
                          <a:pt x="2921297" y="0"/>
                        </a:cubicBezTo>
                        <a:cubicBezTo>
                          <a:pt x="2936094" y="168584"/>
                          <a:pt x="2919381" y="305259"/>
                          <a:pt x="2921297" y="413210"/>
                        </a:cubicBezTo>
                        <a:cubicBezTo>
                          <a:pt x="2665051" y="444332"/>
                          <a:pt x="2496860" y="354836"/>
                          <a:pt x="2337038" y="413210"/>
                        </a:cubicBezTo>
                        <a:cubicBezTo>
                          <a:pt x="2177216" y="471584"/>
                          <a:pt x="1926201" y="397558"/>
                          <a:pt x="1752778" y="413210"/>
                        </a:cubicBezTo>
                        <a:cubicBezTo>
                          <a:pt x="1579355" y="428862"/>
                          <a:pt x="1367643" y="336467"/>
                          <a:pt x="1110093" y="413210"/>
                        </a:cubicBezTo>
                        <a:cubicBezTo>
                          <a:pt x="852543" y="489953"/>
                          <a:pt x="723376" y="389664"/>
                          <a:pt x="613472" y="413210"/>
                        </a:cubicBezTo>
                        <a:cubicBezTo>
                          <a:pt x="503568" y="436756"/>
                          <a:pt x="199049" y="360583"/>
                          <a:pt x="0" y="413210"/>
                        </a:cubicBezTo>
                        <a:cubicBezTo>
                          <a:pt x="-37081" y="330363"/>
                          <a:pt x="1980" y="1518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1224E-1B99-1527-70E8-7EAF97633D3B}"/>
                  </a:ext>
                </a:extLst>
              </p:cNvPr>
              <p:cNvSpPr txBox="1"/>
              <p:nvPr/>
            </p:nvSpPr>
            <p:spPr>
              <a:xfrm>
                <a:off x="5237597" y="3349312"/>
                <a:ext cx="1380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1224E-1B99-1527-70E8-7EAF97633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97" y="3349312"/>
                <a:ext cx="1380763" cy="276999"/>
              </a:xfrm>
              <a:prstGeom prst="rect">
                <a:avLst/>
              </a:prstGeom>
              <a:blipFill>
                <a:blip r:embed="rId5"/>
                <a:stretch>
                  <a:fillRect t="-4348" r="-454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C600F13-9F58-A03C-7AF6-D47E32D318F4}"/>
              </a:ext>
            </a:extLst>
          </p:cNvPr>
          <p:cNvSpPr/>
          <p:nvPr/>
        </p:nvSpPr>
        <p:spPr>
          <a:xfrm>
            <a:off x="5098774" y="3272607"/>
            <a:ext cx="1600200" cy="42316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0F35C5-33C5-2739-0587-5E80055C9780}"/>
              </a:ext>
            </a:extLst>
          </p:cNvPr>
          <p:cNvSpPr/>
          <p:nvPr/>
        </p:nvSpPr>
        <p:spPr>
          <a:xfrm>
            <a:off x="6300314" y="3362760"/>
            <a:ext cx="351183" cy="277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BD15D10B-9205-09C7-6FED-E798CC61B8E8}"/>
              </a:ext>
            </a:extLst>
          </p:cNvPr>
          <p:cNvSpPr/>
          <p:nvPr/>
        </p:nvSpPr>
        <p:spPr>
          <a:xfrm>
            <a:off x="3843131" y="1341523"/>
            <a:ext cx="2613991" cy="1217658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F29DDC-98D4-1154-7A40-EB6A8047F633}"/>
              </a:ext>
            </a:extLst>
          </p:cNvPr>
          <p:cNvSpPr txBox="1"/>
          <p:nvPr/>
        </p:nvSpPr>
        <p:spPr>
          <a:xfrm>
            <a:off x="4072559" y="1698067"/>
            <a:ext cx="2052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How can I control the quality of the CFs?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002645B-11D0-E8D4-3A31-DC180B4020C7}"/>
              </a:ext>
            </a:extLst>
          </p:cNvPr>
          <p:cNvSpPr/>
          <p:nvPr/>
        </p:nvSpPr>
        <p:spPr>
          <a:xfrm rot="10800000" flipH="1">
            <a:off x="6593323" y="1223921"/>
            <a:ext cx="2613991" cy="121765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BDA488-7D83-EA7C-A3F1-6FA9FAFC54BC}"/>
              </a:ext>
            </a:extLst>
          </p:cNvPr>
          <p:cNvSpPr txBox="1"/>
          <p:nvPr/>
        </p:nvSpPr>
        <p:spPr>
          <a:xfrm>
            <a:off x="6874103" y="1463418"/>
            <a:ext cx="2052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How much perturbation should I do?</a:t>
            </a:r>
          </a:p>
        </p:txBody>
      </p: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CA010A14-BCF7-1976-6FA9-16CC39065689}"/>
              </a:ext>
            </a:extLst>
          </p:cNvPr>
          <p:cNvSpPr/>
          <p:nvPr/>
        </p:nvSpPr>
        <p:spPr>
          <a:xfrm>
            <a:off x="5834270" y="2559181"/>
            <a:ext cx="622852" cy="643964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14FBAD5B-E6D7-E388-49E1-217930023B1B}"/>
              </a:ext>
            </a:extLst>
          </p:cNvPr>
          <p:cNvSpPr/>
          <p:nvPr/>
        </p:nvSpPr>
        <p:spPr>
          <a:xfrm flipH="1">
            <a:off x="6610924" y="2343942"/>
            <a:ext cx="974840" cy="781311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6C370A-D736-17F1-CCB1-558BD5C20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078" y="6227967"/>
            <a:ext cx="4749800" cy="419100"/>
          </a:xfrm>
          <a:prstGeom prst="rect">
            <a:avLst/>
          </a:prstGeom>
        </p:spPr>
      </p:pic>
      <p:pic>
        <p:nvPicPr>
          <p:cNvPr id="29" name="Picture 2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E3B6CB7-60A9-CA43-E145-F0711FEEE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273" y="5466804"/>
            <a:ext cx="2768600" cy="635000"/>
          </a:xfrm>
          <a:prstGeom prst="rect">
            <a:avLst/>
          </a:prstGeom>
        </p:spPr>
      </p:pic>
      <p:pic>
        <p:nvPicPr>
          <p:cNvPr id="30" name="Picture 2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706CE3E-6283-589E-A8FD-7E3339A63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556" y="5453177"/>
            <a:ext cx="2635245" cy="6352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3F4C097-078C-7971-7AC4-6A2C7DBF281E}"/>
              </a:ext>
            </a:extLst>
          </p:cNvPr>
          <p:cNvSpPr txBox="1"/>
          <p:nvPr/>
        </p:nvSpPr>
        <p:spPr>
          <a:xfrm>
            <a:off x="2115353" y="560279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DAA37E-0A40-F375-39E0-3A23316C62C7}"/>
              </a:ext>
            </a:extLst>
          </p:cNvPr>
          <p:cNvSpPr/>
          <p:nvPr/>
        </p:nvSpPr>
        <p:spPr>
          <a:xfrm>
            <a:off x="3133580" y="5482994"/>
            <a:ext cx="5602916" cy="648627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C3A789-1B43-4CA3-8CE0-4C5461B82738}"/>
              </a:ext>
            </a:extLst>
          </p:cNvPr>
          <p:cNvSpPr txBox="1"/>
          <p:nvPr/>
        </p:nvSpPr>
        <p:spPr>
          <a:xfrm>
            <a:off x="5440344" y="6533934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mxm</a:t>
            </a:r>
            <a:endParaRPr lang="en-US" sz="105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A045BF-B407-5A57-63E2-9384CECC27F6}"/>
              </a:ext>
            </a:extLst>
          </p:cNvPr>
          <p:cNvSpPr txBox="1"/>
          <p:nvPr/>
        </p:nvSpPr>
        <p:spPr>
          <a:xfrm>
            <a:off x="6077499" y="6533934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mxm</a:t>
            </a:r>
            <a:endParaRPr lang="en-US" sz="105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C01EC0-6BA3-FD5E-FD2D-27B71EF5B40C}"/>
              </a:ext>
            </a:extLst>
          </p:cNvPr>
          <p:cNvSpPr txBox="1"/>
          <p:nvPr/>
        </p:nvSpPr>
        <p:spPr>
          <a:xfrm>
            <a:off x="6546773" y="6533934"/>
            <a:ext cx="487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mxm</a:t>
            </a:r>
            <a:endParaRPr lang="en-US" sz="105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EAB581-286F-1852-B1FB-D3ABE7B8C20A}"/>
              </a:ext>
            </a:extLst>
          </p:cNvPr>
          <p:cNvSpPr txBox="1"/>
          <p:nvPr/>
        </p:nvSpPr>
        <p:spPr>
          <a:xfrm>
            <a:off x="3813752" y="6074679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reconstruction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18E0F6-5265-EDBA-FADA-131441FA972F}"/>
              </a:ext>
            </a:extLst>
          </p:cNvPr>
          <p:cNvSpPr txBox="1"/>
          <p:nvPr/>
        </p:nvSpPr>
        <p:spPr>
          <a:xfrm>
            <a:off x="7034407" y="6074679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KL divergence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C6F687-B8E8-5C48-7F72-92E2B3C870BC}"/>
                  </a:ext>
                </a:extLst>
              </p14:cNvPr>
              <p14:cNvContentPartPr/>
              <p14:nvPr/>
            </p14:nvContentPartPr>
            <p14:xfrm>
              <a:off x="8087253" y="3677311"/>
              <a:ext cx="1264680" cy="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C6F687-B8E8-5C48-7F72-92E2B3C870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81133" y="3671191"/>
                <a:ext cx="1276920" cy="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46B8-436B-1545-3AE7-1841D758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Transformer based VAE</a:t>
            </a:r>
          </a:p>
          <a:p>
            <a:r>
              <a:rPr lang="en-US" dirty="0"/>
              <a:t>A new way to control the generated counterfactuals</a:t>
            </a:r>
          </a:p>
          <a:p>
            <a:r>
              <a:rPr lang="en-US" dirty="0">
                <a:solidFill>
                  <a:srgbClr val="0070C0"/>
                </a:solidFill>
              </a:rPr>
              <a:t>Does not have any </a:t>
            </a:r>
            <a:r>
              <a:rPr lang="en-US" i="1" dirty="0">
                <a:solidFill>
                  <a:srgbClr val="0070C0"/>
                </a:solidFill>
              </a:rPr>
              <a:t>feature-type</a:t>
            </a:r>
            <a:r>
              <a:rPr lang="en-US" dirty="0">
                <a:solidFill>
                  <a:srgbClr val="0070C0"/>
                </a:solidFill>
              </a:rPr>
              <a:t> bias and works fine with categorical features.</a:t>
            </a:r>
          </a:p>
          <a:p>
            <a:r>
              <a:rPr lang="en-US" dirty="0"/>
              <a:t>Uses Gumbel-</a:t>
            </a:r>
            <a:r>
              <a:rPr lang="en-US" dirty="0" err="1"/>
              <a:t>softmax</a:t>
            </a:r>
            <a:r>
              <a:rPr lang="en-US" dirty="0"/>
              <a:t> activation to define an end-to-end differentiable pipeline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D0DDE8-F1B8-46F3-2E4C-EE34657A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TabCF</a:t>
            </a:r>
            <a:r>
              <a:rPr lang="en-US" dirty="0"/>
              <a:t> offers?</a:t>
            </a:r>
          </a:p>
        </p:txBody>
      </p:sp>
    </p:spTree>
    <p:extLst>
      <p:ext uri="{BB962C8B-B14F-4D97-AF65-F5344CB8AC3E}">
        <p14:creationId xmlns:p14="http://schemas.microsoft.com/office/powerpoint/2010/main" val="113343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897D1-8D4A-45A9-8FB5-8D935927D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18" y="1496068"/>
            <a:ext cx="11750881" cy="40610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D29017-EA27-FD14-5D07-93B5C246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 err="1"/>
              <a:t>TabCF</a:t>
            </a:r>
            <a:r>
              <a:rPr lang="en-US" dirty="0"/>
              <a:t> method: Transformer application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7B3EC-10E5-CB3F-94C5-E3A90BD3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60"/>
          <a:stretch/>
        </p:blipFill>
        <p:spPr>
          <a:xfrm>
            <a:off x="3981450" y="6063343"/>
            <a:ext cx="4229100" cy="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BD27E2-34A7-4A1C-A834-2A552D05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 err="1"/>
              <a:t>TabCF</a:t>
            </a:r>
            <a:r>
              <a:rPr lang="en-US" dirty="0"/>
              <a:t> method: Perturbing the latent space</a:t>
            </a:r>
          </a:p>
        </p:txBody>
      </p:sp>
      <p:pic>
        <p:nvPicPr>
          <p:cNvPr id="1026" name="Picture 2" descr="Un-VAE-lievably Simple: Let's Implement Variational Autoencoders">
            <a:extLst>
              <a:ext uri="{FF2B5EF4-FFF2-40B4-BE49-F238E27FC236}">
                <a16:creationId xmlns:a16="http://schemas.microsoft.com/office/drawing/2014/main" id="{334E3078-2811-E1B4-05D4-736AA8587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2" b="30542"/>
          <a:stretch/>
        </p:blipFill>
        <p:spPr bwMode="auto">
          <a:xfrm>
            <a:off x="1520031" y="1513114"/>
            <a:ext cx="9151937" cy="28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C3E6B-C3C4-0662-867D-F9E832072289}"/>
              </a:ext>
            </a:extLst>
          </p:cNvPr>
          <p:cNvSpPr/>
          <p:nvPr/>
        </p:nvSpPr>
        <p:spPr>
          <a:xfrm rot="324226">
            <a:off x="1883229" y="2362200"/>
            <a:ext cx="990600" cy="947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4D989-7B2C-E74B-6B82-E8DC9BE3AEAD}"/>
              </a:ext>
            </a:extLst>
          </p:cNvPr>
          <p:cNvSpPr/>
          <p:nvPr/>
        </p:nvSpPr>
        <p:spPr>
          <a:xfrm rot="20680303">
            <a:off x="9253007" y="2367857"/>
            <a:ext cx="990600" cy="9470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1E79F-68BB-3700-127A-36A66FC8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529" y="4974771"/>
            <a:ext cx="4206605" cy="1323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FE17C-6DB8-377D-CA4F-B8125FE5B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64" y="5408802"/>
            <a:ext cx="664936" cy="290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96A00-5FF3-FA50-99F1-B3F5F0A70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879" y="4936977"/>
            <a:ext cx="873579" cy="285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33545-6456-A909-ECCE-DD4857DC9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32" y="4873010"/>
            <a:ext cx="1457868" cy="3522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A2D6C4-C040-0EBC-ACA9-A284A7597F01}"/>
              </a:ext>
            </a:extLst>
          </p:cNvPr>
          <p:cNvSpPr txBox="1"/>
          <p:nvPr/>
        </p:nvSpPr>
        <p:spPr>
          <a:xfrm>
            <a:off x="7957458" y="4873010"/>
            <a:ext cx="79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681FBF-A148-4345-CE56-0AAD9DA2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99" y="5927612"/>
            <a:ext cx="873579" cy="2858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80A5E6-20B8-0B3D-6578-E2890E3A50D0}"/>
              </a:ext>
            </a:extLst>
          </p:cNvPr>
          <p:cNvSpPr txBox="1"/>
          <p:nvPr/>
        </p:nvSpPr>
        <p:spPr>
          <a:xfrm>
            <a:off x="8201146" y="58930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5F7EB5-01AF-A5FA-6507-37B5FAE37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4" y="5932355"/>
            <a:ext cx="664936" cy="2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153496-C52B-389B-7C96-5477A08E0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264" y="1522073"/>
            <a:ext cx="3630415" cy="76698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ACDE3F6-DBF8-7BC7-5A6D-4EACD8DF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 err="1"/>
              <a:t>TabCF</a:t>
            </a:r>
            <a:r>
              <a:rPr lang="en-US" dirty="0"/>
              <a:t> </a:t>
            </a:r>
            <a:r>
              <a:rPr lang="en-US" dirty="0" err="1"/>
              <a:t>method:Using</a:t>
            </a:r>
            <a:r>
              <a:rPr lang="en-US" dirty="0"/>
              <a:t> Gumbel-</a:t>
            </a:r>
            <a:r>
              <a:rPr lang="en-US" dirty="0" err="1"/>
              <a:t>Softmax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9EFAC-E63D-56D8-44FB-4679EC722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72" y="1362436"/>
            <a:ext cx="1130300" cy="1086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D9A85-B605-DBB0-035C-D87EC0C0BE96}"/>
                  </a:ext>
                </a:extLst>
              </p:cNvPr>
              <p:cNvSpPr txBox="1"/>
              <p:nvPr/>
            </p:nvSpPr>
            <p:spPr>
              <a:xfrm>
                <a:off x="6481485" y="1654629"/>
                <a:ext cx="1771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𝑆𝑜𝑓𝑡𝑚𝑎𝑥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D9A85-B605-DBB0-035C-D87EC0C0B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85" y="1654629"/>
                <a:ext cx="177170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FACAD9-52AB-3CB5-06D6-36803A25E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36077"/>
              </p:ext>
            </p:extLst>
          </p:nvPr>
        </p:nvGraphicFramePr>
        <p:xfrm>
          <a:off x="1348369" y="2811577"/>
          <a:ext cx="951845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226">
                  <a:extLst>
                    <a:ext uri="{9D8B030D-6E8A-4147-A177-3AD203B41FA5}">
                      <a16:colId xmlns:a16="http://schemas.microsoft.com/office/drawing/2014/main" val="1546996954"/>
                    </a:ext>
                  </a:extLst>
                </a:gridCol>
                <a:gridCol w="4759226">
                  <a:extLst>
                    <a:ext uri="{9D8B030D-6E8A-4147-A177-3AD203B41FA5}">
                      <a16:colId xmlns:a16="http://schemas.microsoft.com/office/drawing/2014/main" val="4204127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Gumbel </a:t>
                      </a:r>
                      <a:r>
                        <a:rPr lang="en-US" dirty="0" err="1"/>
                        <a:t>softmax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</a:t>
                      </a:r>
                      <a:r>
                        <a:rPr lang="en-US" dirty="0" err="1"/>
                        <a:t>softmax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4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Generates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 one-hot-like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outputs by sampling from a categorical distribution in a continuous and differentiable 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 a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 probability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distribution across categories, but it does not directly sample distinct a specific category.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0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Directly outputs a discrete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backpropagating, </a:t>
                      </a:r>
                      <a:r>
                        <a:rPr lang="en-US" dirty="0" err="1"/>
                        <a:t>softmax</a:t>
                      </a:r>
                      <a:r>
                        <a:rPr lang="en-US" dirty="0"/>
                        <a:t> limits the network’s ability to recover discrete choices.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3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Uses noise and temperature to sample discrete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</a:t>
                      </a:r>
                      <a:r>
                        <a:rPr lang="en-US" b="1" dirty="0"/>
                        <a:t>argmax</a:t>
                      </a:r>
                      <a:r>
                        <a:rPr lang="en-US" dirty="0"/>
                        <a:t> to provide discrete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7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Doesn’t use argmax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argmax</a:t>
                      </a:r>
                      <a:r>
                        <a:rPr lang="en-US" dirty="0"/>
                        <a:t> is not differentiable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64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3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C8BC87-8ACE-2244-A233-13B846E67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390" y="1132114"/>
            <a:ext cx="4320296" cy="333545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82274A-7E71-08B1-1818-DCE8F6F2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Datasets, validation metrics and baselines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01C57-A0F2-A3A8-0852-1153DD67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41" b="88453"/>
          <a:stretch/>
        </p:blipFill>
        <p:spPr>
          <a:xfrm>
            <a:off x="6476999" y="1132114"/>
            <a:ext cx="4142921" cy="766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A74B5-7081-3D83-1D53-E2EF7CD4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26" t="29186" b="46886"/>
          <a:stretch/>
        </p:blipFill>
        <p:spPr>
          <a:xfrm>
            <a:off x="6299623" y="2005183"/>
            <a:ext cx="4320297" cy="1589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C499DE-7B3B-C8AD-B87D-28CC35C556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66"/>
          <a:stretch/>
        </p:blipFill>
        <p:spPr>
          <a:xfrm>
            <a:off x="6299622" y="3700578"/>
            <a:ext cx="4320297" cy="7381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7CA43A-52C9-7D5D-FE5E-EB9D03C5C24B}"/>
              </a:ext>
            </a:extLst>
          </p:cNvPr>
          <p:cNvSpPr txBox="1"/>
          <p:nvPr/>
        </p:nvSpPr>
        <p:spPr>
          <a:xfrm>
            <a:off x="203622" y="478377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Wachter:</a:t>
            </a:r>
            <a:r>
              <a:rPr lang="en-US" dirty="0"/>
              <a:t> Uses Stochastic Gradient Descent (SGD) to optimize a loss function and generate CFs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DiCE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extends the Wachter method, add regularization loss for enforcing one-hot representations during optimization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78A30-841A-3A5C-34FB-50428D0CB243}"/>
              </a:ext>
            </a:extLst>
          </p:cNvPr>
          <p:cNvSpPr txBox="1"/>
          <p:nvPr/>
        </p:nvSpPr>
        <p:spPr>
          <a:xfrm>
            <a:off x="6201651" y="4544774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REVISE: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Uses fully-connected VAEs to learn latent representation. Uses gradient descent to update the latent representation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CCHVAE: </a:t>
            </a:r>
            <a:r>
              <a:rPr lang="en-US" dirty="0"/>
              <a:t>uses conditional VAE. Doesn’t optimize a loss. Samples multiple points in the latent space until it finds one that fulfils the constraints.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D2B4338-E324-650E-1C29-ED8A1C98CCBA}"/>
                  </a:ext>
                </a:extLst>
              </p14:cNvPr>
              <p14:cNvContentPartPr/>
              <p14:nvPr/>
            </p14:nvContentPartPr>
            <p14:xfrm>
              <a:off x="11108013" y="2542951"/>
              <a:ext cx="360" cy="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D2B4338-E324-650E-1C29-ED8A1C98CC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1893" y="253683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40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58856C-19F6-1035-EDE6-8B284D2C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Results: Stats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FEAC4-7ABB-0323-5D3D-D15F5827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09" y="0"/>
            <a:ext cx="364238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178BF-EBF9-6FEB-B7BC-59574F1B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72" y="2171700"/>
            <a:ext cx="5105400" cy="2514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32E07C-96F7-BA0C-7AAA-6741EA6A7BDB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450772" y="76200"/>
            <a:ext cx="4049485" cy="2095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B3B2BC-7CF5-1BB8-945C-9D3535A2A69E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3450772" y="4686300"/>
            <a:ext cx="3948237" cy="2171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7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15828D4-2BA0-9CFB-BB79-3C43DB1B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991"/>
            <a:ext cx="4976809" cy="4824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E7B6AF-651A-005A-4306-62C47CE7F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64" y="1654381"/>
            <a:ext cx="7216777" cy="27701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F6ACE4A-A6F0-2C20-872A-22D1A53D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Results: Removing </a:t>
            </a:r>
            <a:r>
              <a:rPr lang="en-US" i="1" dirty="0"/>
              <a:t>feature-type</a:t>
            </a:r>
            <a:r>
              <a:rPr lang="en-US" dirty="0"/>
              <a:t> bias</a:t>
            </a:r>
          </a:p>
        </p:txBody>
      </p:sp>
    </p:spTree>
    <p:extLst>
      <p:ext uri="{BB962C8B-B14F-4D97-AF65-F5344CB8AC3E}">
        <p14:creationId xmlns:p14="http://schemas.microsoft.com/office/powerpoint/2010/main" val="183797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290</Words>
  <Application>Microsoft Macintosh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TABCF: Counterfactual Explanations for Tabular Data Using a Transformer-Based VAE</vt:lpstr>
      <vt:lpstr>DAG-GNN VAE</vt:lpstr>
      <vt:lpstr>What TabCF offers?</vt:lpstr>
      <vt:lpstr>TabCF method: Transformer application</vt:lpstr>
      <vt:lpstr>TabCF method: Perturbing the latent space</vt:lpstr>
      <vt:lpstr>TabCF method:Using Gumbel-Softmax</vt:lpstr>
      <vt:lpstr>Datasets, validation metrics and baselines</vt:lpstr>
      <vt:lpstr>Results: Stats</vt:lpstr>
      <vt:lpstr>Results: Removing feature-type bias</vt:lpstr>
      <vt:lpstr>Results: Ablation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4</cp:revision>
  <dcterms:created xsi:type="dcterms:W3CDTF">2024-11-06T05:16:31Z</dcterms:created>
  <dcterms:modified xsi:type="dcterms:W3CDTF">2024-11-06T23:45:35Z</dcterms:modified>
</cp:coreProperties>
</file>