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745"/>
    <p:restoredTop sz="96240"/>
  </p:normalViewPr>
  <p:slideViewPr>
    <p:cSldViewPr snapToGrid="0">
      <p:cViewPr>
        <p:scale>
          <a:sx n="123" d="100"/>
          <a:sy n="123" d="100"/>
        </p:scale>
        <p:origin x="632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4T19:40:16.081"/>
    </inkml:context>
    <inkml:brush xml:id="br0">
      <inkml:brushProperty name="width" value="0.025" units="cm"/>
      <inkml:brushProperty name="height" value="0.025" units="cm"/>
      <inkml:brushProperty name="color" value="#5B2D90"/>
    </inkml:brush>
  </inkml:definitions>
  <inkml:trace contextRef="#ctx0" brushRef="#br0">1 0 24575,'6'0'0,"12"0"0,3 0 0,15 0 0,25 0 0,14 0 0,6 0 0,-9 0 0,-16 0 0,-13 0 0,3 0 0,-4 0 0,0 0 0,-1 0 0,0 0 0,1 0 0,-4 0 0,1 0 0,-6 0 0,-3 0 0,0 0 0,-1 0 0,1 0 0,0 0 0,0 0 0,0 0 0,0 0 0,3 0 0,0 0 0,3 0 0,14 0 0,-5 0 0,9 0 0,-15 0 0,-6 0 0,-2 0 0,-5 0 0,2 0 0,-2 0 0,2 0 0,-4 0 0,1 0 0,0 0 0,-2 0 0,5 0 0,-4 0 0,2 0 0,1 0 0,2 0 0,1 0 0,3 0 0,0 0 0,2 0 0,1 0 0,4 0 0,3 0 0,-2 0 0,15 0 0,-10 0 0,4 0 0,-11 0 0,-9 0 0,-4 0 0,-2 0 0,-1 0 0,-4 0 0,0 0 0,-1 0 0,2 0 0,1 0 0,-2 0 0,0 0 0,-3 0 0,-2 2 0,0 0 0,2 0 0,1-1 0,6 1 0,2 0 0,5 0 0,0 0 0,7 0 0,-1 1 0,1 2 0,7 1 0,-10-1 0,3-1 0,-12-2 0,-4-2 0,1 0 0,-1 2 0,1 0 0,0 1 0,0-2 0,-1-1 0,-1 0 0,1 0 0,-4 0 0,-2 2 0,-3 0 0,-4 0 0,0 0 0,-1-2 0,0 0 0,1 0 0,-1 0 0,-1 0 0,-1 0 0,1 0 0,-1 0 0,1 0 0,1 0 0,-2 0 0,0 0 0,-2 0 0,-1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15AF5-5ED3-7765-553D-3084F9B65A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60F9EE-0CB5-DFB4-56A1-6C27F1B7E7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72DB95-C2AA-27EC-807D-42B6491F8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033D5-8358-9E4D-880E-9D22915AACF4}" type="datetimeFigureOut">
              <a:rPr lang="en-US" smtClean="0"/>
              <a:t>6/13/23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11C8AC-0F8B-9A40-D668-B15976AB4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0A00D6-E17E-9592-6A27-7958E5A50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86A5-0976-024E-B84C-F3C2DF82FC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193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7BCDF-9FBE-67B7-FB38-38C35FB84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2AD524-81AF-4436-C781-23F0F786FB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ABDB3-4996-234F-8375-C12F21FCA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033D5-8358-9E4D-880E-9D22915AACF4}" type="datetimeFigureOut">
              <a:rPr lang="en-US" smtClean="0"/>
              <a:t>6/13/23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5DFE54-03BB-EE90-DC77-5B64C0878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3423A0-3F95-E93D-775F-1E627C47E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86A5-0976-024E-B84C-F3C2DF82FC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447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64DCC85-B642-CDE8-88A7-B6DB012F59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9F78CE-D829-861F-D0EF-4B9F68E0C5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321545-AC3F-C154-37D7-CE1FA51FF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033D5-8358-9E4D-880E-9D22915AACF4}" type="datetimeFigureOut">
              <a:rPr lang="en-US" smtClean="0"/>
              <a:t>6/13/23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49CD55-AD3D-C799-B3A7-AF105484D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A67B9A-F21F-AD99-BD2B-0F5992011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86A5-0976-024E-B84C-F3C2DF82FC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401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E326B-BF67-97FE-2603-6F4E4C279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2D79C8-BCDE-2323-2117-3C5C96BE39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D63A96-8352-B0F6-93FD-A9FE0587A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033D5-8358-9E4D-880E-9D22915AACF4}" type="datetimeFigureOut">
              <a:rPr lang="en-US" smtClean="0"/>
              <a:t>6/13/23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000B7D-E81B-EA23-15EF-6EF77E9EE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81ECF3-C7A3-B887-8C55-818E2E18D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86A5-0976-024E-B84C-F3C2DF82FC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145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74871-40AD-514F-2364-9AB771709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469D30-B731-7A3A-D8E1-20FDDF0396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B95126-88C6-EE28-E57B-64A17C78F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033D5-8358-9E4D-880E-9D22915AACF4}" type="datetimeFigureOut">
              <a:rPr lang="en-US" smtClean="0"/>
              <a:t>6/13/23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4C3ACA-D5EE-DA68-8F31-8C25BC3CF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0085CE-9479-74FD-4E31-D57B74E26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86A5-0976-024E-B84C-F3C2DF82FC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552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D3914-C5F4-70AA-E28C-9D5DF2932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B6192C-12BB-53D7-DD5F-8097D927CF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57388D-4142-9AF7-F5A1-F990B6DA85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D2AFDE-2AC9-4C8F-5958-84B9563B4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033D5-8358-9E4D-880E-9D22915AACF4}" type="datetimeFigureOut">
              <a:rPr lang="en-US" smtClean="0"/>
              <a:t>6/13/23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C93DDB-1B3C-2332-FAD1-0B2A70820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5AEDAA-232F-D9D3-EC81-5FFCA999B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86A5-0976-024E-B84C-F3C2DF82FC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327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9BAE5-E1EA-6067-FD9A-2F81F5533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726AAC-0605-D2AC-09A3-0FDEF8D5B7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656D22-80F6-8801-55F8-377DA9D5ED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94B9C9-D8E6-700A-FBEE-EB86392663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CD3D80-952C-0DFF-7726-956A796742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27C6088-B921-4F36-8CAE-788BEC58C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033D5-8358-9E4D-880E-9D22915AACF4}" type="datetimeFigureOut">
              <a:rPr lang="en-US" smtClean="0"/>
              <a:t>6/13/23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063D468-238D-2734-C0EB-31790BFB3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19794F-1163-9C0C-6F8F-518752BCD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86A5-0976-024E-B84C-F3C2DF82FC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997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C3CFF-90EB-667C-9511-F73EED94D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F9344C-BF9E-D38D-514E-265E910CA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033D5-8358-9E4D-880E-9D22915AACF4}" type="datetimeFigureOut">
              <a:rPr lang="en-US" smtClean="0"/>
              <a:t>6/13/23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BFA350-B3FF-FBEB-4E64-886C2353B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034EF9-7A22-DABA-79F3-80488DF67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86A5-0976-024E-B84C-F3C2DF82FC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287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F2011A-296D-163E-8CFC-3EDE3B903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033D5-8358-9E4D-880E-9D22915AACF4}" type="datetimeFigureOut">
              <a:rPr lang="en-US" smtClean="0"/>
              <a:t>6/13/23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4A2759-8D6C-2895-118A-6AED7FF56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AFD415-0EDA-C217-6463-76780F55F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86A5-0976-024E-B84C-F3C2DF82FC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505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9DB69-1D88-642F-8DA0-42DB2D68A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3B64F-CEB4-3430-BC4D-CAC35C375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591112-A14A-7ECE-1660-02651CDA71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3D390C-42BA-23D3-2044-3B36B3E0D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033D5-8358-9E4D-880E-9D22915AACF4}" type="datetimeFigureOut">
              <a:rPr lang="en-US" smtClean="0"/>
              <a:t>6/13/23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7CEBB1-E609-70EC-BCA4-3F6B83024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B613F2-4F4E-2CF6-6110-698FB8AFA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86A5-0976-024E-B84C-F3C2DF82FC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230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3EF64-6870-71D9-754D-C8A308C2C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C86D33-346F-800C-EF54-4DFB4BFEDC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CCCE70-413D-7E7C-9A32-085C1F9AF5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0A1EE8-0F13-ADB0-A59F-52ADD7276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033D5-8358-9E4D-880E-9D22915AACF4}" type="datetimeFigureOut">
              <a:rPr lang="en-US" smtClean="0"/>
              <a:t>6/13/23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D1FA87-B149-0C1A-9C83-55A262EAA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2AB800-CEFF-6484-2DC9-C4580E173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86A5-0976-024E-B84C-F3C2DF82FC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803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943258-E366-4FE8-D890-8F71C49D5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82D028-AB2D-9231-98FA-9E7961C087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AD3F8A-1873-5F4A-9FD7-1CCBD9FDD7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4033D5-8358-9E4D-880E-9D22915AACF4}" type="datetimeFigureOut">
              <a:rPr lang="en-US" smtClean="0"/>
              <a:t>6/13/23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176DF5-3D09-7FBA-A2DA-0CE43719DD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6D2A00-B7B7-C704-69C4-2806D68662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1686A5-0976-024E-B84C-F3C2DF82FC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960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20F3D-B82A-8457-D904-841B5C46FE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﻿Feature Importance Explanations for Temporal Black-Box Models (</a:t>
            </a:r>
            <a:r>
              <a:rPr lang="en-US" sz="4400" b="1" dirty="0"/>
              <a:t>TIME</a:t>
            </a:r>
            <a:r>
              <a:rPr lang="en-US" sz="4400" dirty="0"/>
              <a:t>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B28215-4C63-497A-4330-1BF28F59D44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AAAI 2022</a:t>
            </a:r>
          </a:p>
        </p:txBody>
      </p:sp>
    </p:spTree>
    <p:extLst>
      <p:ext uri="{BB962C8B-B14F-4D97-AF65-F5344CB8AC3E}">
        <p14:creationId xmlns:p14="http://schemas.microsoft.com/office/powerpoint/2010/main" val="36497278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E34AAF5-EB62-76CC-FFE3-D4837E3F2A07}"/>
              </a:ext>
            </a:extLst>
          </p:cNvPr>
          <p:cNvSpPr txBox="1">
            <a:spLocks/>
          </p:cNvSpPr>
          <p:nvPr/>
        </p:nvSpPr>
        <p:spPr>
          <a:xfrm>
            <a:off x="838200" y="278039"/>
            <a:ext cx="10515600" cy="7557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Validation</a:t>
            </a:r>
          </a:p>
        </p:txBody>
      </p:sp>
      <p:pic>
        <p:nvPicPr>
          <p:cNvPr id="6" name="Picture 5" descr="A graph of a graph of a graph of a graph of a graph of a graph of a graph of a graph of a graph of a graph of a graph of a graph of a graph of&#10;&#10;Description automatically generated with low confidence">
            <a:extLst>
              <a:ext uri="{FF2B5EF4-FFF2-40B4-BE49-F238E27FC236}">
                <a16:creationId xmlns:a16="http://schemas.microsoft.com/office/drawing/2014/main" id="{F7397803-474C-E5F5-849E-EA374F5FD5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7758" y="0"/>
            <a:ext cx="51364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079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11F84-54C0-6C6F-E3BF-C20DD5A90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6731"/>
          </a:xfrm>
        </p:spPr>
        <p:txBody>
          <a:bodyPr/>
          <a:lstStyle/>
          <a:p>
            <a:r>
              <a:rPr lang="en-US" dirty="0"/>
              <a:t>Overview of </a:t>
            </a:r>
            <a:r>
              <a:rPr lang="en-US" dirty="0" err="1"/>
              <a:t>Explainability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B92A2C-02FE-CD6A-98C6-A9E5C5DD96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1857"/>
            <a:ext cx="10515600" cy="5241017"/>
          </a:xfrm>
        </p:spPr>
        <p:txBody>
          <a:bodyPr/>
          <a:lstStyle/>
          <a:p>
            <a:r>
              <a:rPr lang="en-US" dirty="0"/>
              <a:t>Existing approaches</a:t>
            </a:r>
          </a:p>
          <a:p>
            <a:pPr lvl="1"/>
            <a:r>
              <a:rPr lang="en-US" dirty="0"/>
              <a:t>Explains feature importance only</a:t>
            </a:r>
          </a:p>
          <a:p>
            <a:pPr lvl="1"/>
            <a:r>
              <a:rPr lang="en-US" dirty="0"/>
              <a:t>More focused on tabular data</a:t>
            </a:r>
          </a:p>
          <a:p>
            <a:pPr lvl="1"/>
            <a:r>
              <a:rPr lang="en-US" dirty="0"/>
              <a:t>Not always model agnostic</a:t>
            </a:r>
          </a:p>
          <a:p>
            <a:pPr lvl="1"/>
            <a:r>
              <a:rPr lang="en-US" dirty="0"/>
              <a:t>Cannot explain temporal features</a:t>
            </a:r>
          </a:p>
          <a:p>
            <a:pPr lvl="1"/>
            <a:r>
              <a:rPr lang="en-US" dirty="0"/>
              <a:t>Only local importance</a:t>
            </a:r>
          </a:p>
          <a:p>
            <a:pPr lvl="1"/>
            <a:endParaRPr lang="en-US" dirty="0"/>
          </a:p>
          <a:p>
            <a:r>
              <a:rPr lang="en-US" dirty="0"/>
              <a:t>What TIME does?</a:t>
            </a:r>
          </a:p>
          <a:p>
            <a:pPr lvl="1"/>
            <a:r>
              <a:rPr lang="en-US" dirty="0"/>
              <a:t>Explains which features are important</a:t>
            </a:r>
          </a:p>
          <a:p>
            <a:pPr lvl="1"/>
            <a:r>
              <a:rPr lang="en-US" dirty="0"/>
              <a:t>Explains what segment of a feature sequence is important</a:t>
            </a:r>
          </a:p>
          <a:p>
            <a:pPr lvl="1"/>
            <a:r>
              <a:rPr lang="en-US" dirty="0"/>
              <a:t>Explains if the order of the important sequence segment is important</a:t>
            </a:r>
          </a:p>
          <a:p>
            <a:pPr lvl="1"/>
            <a:r>
              <a:rPr lang="en-US" dirty="0"/>
              <a:t>Local importance + global importance</a:t>
            </a:r>
          </a:p>
        </p:txBody>
      </p:sp>
    </p:spTree>
    <p:extLst>
      <p:ext uri="{BB962C8B-B14F-4D97-AF65-F5344CB8AC3E}">
        <p14:creationId xmlns:p14="http://schemas.microsoft.com/office/powerpoint/2010/main" val="2490235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A81A0AF-A474-8F71-4E31-E5858AAAA1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5312" y="25484"/>
            <a:ext cx="9761376" cy="680703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F3EEC24-F031-BDC6-B574-2DA2475993D8}"/>
                  </a:ext>
                </a:extLst>
              </p14:cNvPr>
              <p14:cNvContentPartPr/>
              <p14:nvPr/>
            </p14:nvContentPartPr>
            <p14:xfrm>
              <a:off x="6996800" y="5567440"/>
              <a:ext cx="1170720" cy="2124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F3EEC24-F031-BDC6-B574-2DA2475993D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92480" y="5563120"/>
                <a:ext cx="1179360" cy="29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46715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CFCF795-6969-6B1B-CF32-73F197834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8039"/>
            <a:ext cx="10515600" cy="755768"/>
          </a:xfrm>
        </p:spPr>
        <p:txBody>
          <a:bodyPr/>
          <a:lstStyle/>
          <a:p>
            <a:r>
              <a:rPr lang="en-US" dirty="0"/>
              <a:t>Permutation test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E7D99A3-083B-85EF-0809-7A2B657363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33807"/>
            <a:ext cx="10515600" cy="5459067"/>
          </a:xfrm>
        </p:spPr>
        <p:txBody>
          <a:bodyPr/>
          <a:lstStyle/>
          <a:p>
            <a:r>
              <a:rPr lang="en-US" b="1" i="1" dirty="0"/>
              <a:t>M</a:t>
            </a:r>
            <a:r>
              <a:rPr lang="en-US" dirty="0"/>
              <a:t> test samples, each has </a:t>
            </a:r>
            <a:r>
              <a:rPr lang="en-US" b="1" i="1" dirty="0"/>
              <a:t>D </a:t>
            </a:r>
            <a:r>
              <a:rPr lang="en-US" dirty="0"/>
              <a:t>features, each feature is of length </a:t>
            </a:r>
            <a:r>
              <a:rPr lang="en-US" b="1" i="1" dirty="0"/>
              <a:t>L</a:t>
            </a:r>
          </a:p>
          <a:p>
            <a:r>
              <a:rPr lang="en-US" dirty="0"/>
              <a:t>Start with tabular data, not timeseries</a:t>
            </a:r>
          </a:p>
          <a:p>
            <a:endParaRPr lang="en-US" dirty="0"/>
          </a:p>
        </p:txBody>
      </p:sp>
      <p:pic>
        <p:nvPicPr>
          <p:cNvPr id="7" name="Picture 6" descr="A picture containing text, font, handwriting, calligraphy&#10;&#10;Description automatically generated">
            <a:extLst>
              <a:ext uri="{FF2B5EF4-FFF2-40B4-BE49-F238E27FC236}">
                <a16:creationId xmlns:a16="http://schemas.microsoft.com/office/drawing/2014/main" id="{014FA7A1-AF0F-205E-C423-148E37CDA3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8642" y="2060113"/>
            <a:ext cx="5447393" cy="1243097"/>
          </a:xfrm>
          <a:prstGeom prst="rect">
            <a:avLst/>
          </a:prstGeom>
        </p:spPr>
      </p:pic>
      <p:pic>
        <p:nvPicPr>
          <p:cNvPr id="9" name="Picture 8" descr="A picture containing text, font, handwriting, calligraphy&#10;&#10;Description automatically generated">
            <a:extLst>
              <a:ext uri="{FF2B5EF4-FFF2-40B4-BE49-F238E27FC236}">
                <a16:creationId xmlns:a16="http://schemas.microsoft.com/office/drawing/2014/main" id="{E677CED4-95DA-B92A-7113-FA2C56F847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2302" y="3216129"/>
            <a:ext cx="4592865" cy="707361"/>
          </a:xfrm>
          <a:prstGeom prst="rect">
            <a:avLst/>
          </a:prstGeom>
        </p:spPr>
      </p:pic>
      <p:pic>
        <p:nvPicPr>
          <p:cNvPr id="11" name="Picture 10" descr="A picture containing text, font, handwriting, calligraphy&#10;&#10;Description automatically generated">
            <a:extLst>
              <a:ext uri="{FF2B5EF4-FFF2-40B4-BE49-F238E27FC236}">
                <a16:creationId xmlns:a16="http://schemas.microsoft.com/office/drawing/2014/main" id="{2A86C579-6AD2-19F9-DD2E-3662DD3754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8395" y="3874259"/>
            <a:ext cx="4786772" cy="1063727"/>
          </a:xfrm>
          <a:prstGeom prst="rect">
            <a:avLst/>
          </a:prstGeom>
        </p:spPr>
      </p:pic>
      <p:pic>
        <p:nvPicPr>
          <p:cNvPr id="13" name="Picture 12" descr="A picture containing font, white, text, line&#10;&#10;Description automatically generated">
            <a:extLst>
              <a:ext uri="{FF2B5EF4-FFF2-40B4-BE49-F238E27FC236}">
                <a16:creationId xmlns:a16="http://schemas.microsoft.com/office/drawing/2014/main" id="{B47077D0-F5B8-0740-8F22-91E1835BF5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85348" y="5049713"/>
            <a:ext cx="4592865" cy="707383"/>
          </a:xfrm>
          <a:prstGeom prst="rect">
            <a:avLst/>
          </a:prstGeom>
        </p:spPr>
      </p:pic>
      <p:pic>
        <p:nvPicPr>
          <p:cNvPr id="15" name="Picture 14" descr="A picture containing font, text, white, diagram&#10;&#10;Description automatically generated">
            <a:extLst>
              <a:ext uri="{FF2B5EF4-FFF2-40B4-BE49-F238E27FC236}">
                <a16:creationId xmlns:a16="http://schemas.microsoft.com/office/drawing/2014/main" id="{452D3FE8-ACC0-A231-276F-F578C95FE4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00606" y="5865624"/>
            <a:ext cx="4077607" cy="79087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A8C578F-B01B-6C2D-2F68-7630370B5534}"/>
              </a:ext>
            </a:extLst>
          </p:cNvPr>
          <p:cNvSpPr txBox="1"/>
          <p:nvPr/>
        </p:nvSpPr>
        <p:spPr>
          <a:xfrm>
            <a:off x="371020" y="4084571"/>
            <a:ext cx="254635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﻿We consider a feature to be important if it has a positive association with the target, in the sense that permuting the value of the feature increases the model’s loss on average. </a:t>
            </a:r>
          </a:p>
        </p:txBody>
      </p:sp>
      <p:pic>
        <p:nvPicPr>
          <p:cNvPr id="19" name="Picture 18" descr="A picture containing text, line, screenshot, diagram&#10;&#10;Description automatically generated">
            <a:extLst>
              <a:ext uri="{FF2B5EF4-FFF2-40B4-BE49-F238E27FC236}">
                <a16:creationId xmlns:a16="http://schemas.microsoft.com/office/drawing/2014/main" id="{9BA8D70A-D109-A990-C5C5-D47B5ECEA59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92238" y="2198796"/>
            <a:ext cx="3252565" cy="2981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718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E0D482-BCBE-4F25-6ECC-E96BE085CE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2114"/>
            <a:ext cx="10515600" cy="5044849"/>
          </a:xfrm>
        </p:spPr>
        <p:txBody>
          <a:bodyPr/>
          <a:lstStyle/>
          <a:p>
            <a:r>
              <a:rPr lang="en-US" b="1" i="1" dirty="0"/>
              <a:t>M</a:t>
            </a:r>
            <a:r>
              <a:rPr lang="en-US" dirty="0"/>
              <a:t> test samples, each has </a:t>
            </a:r>
            <a:r>
              <a:rPr lang="en-US" b="1" i="1" dirty="0"/>
              <a:t>D </a:t>
            </a:r>
            <a:r>
              <a:rPr lang="en-US" dirty="0"/>
              <a:t>features, each feature is of </a:t>
            </a:r>
          </a:p>
          <a:p>
            <a:pPr marL="0" indent="0">
              <a:buNone/>
            </a:pPr>
            <a:r>
              <a:rPr lang="en-US" dirty="0"/>
              <a:t>length </a:t>
            </a:r>
            <a:r>
              <a:rPr lang="en-US" b="1" i="1" dirty="0"/>
              <a:t>L</a:t>
            </a:r>
          </a:p>
          <a:p>
            <a:r>
              <a:rPr lang="en-US" dirty="0"/>
              <a:t>﻿</a:t>
            </a:r>
            <a:r>
              <a:rPr lang="en-US" b="1" i="1" dirty="0"/>
              <a:t>M × D × L </a:t>
            </a:r>
            <a:r>
              <a:rPr lang="en-US" dirty="0"/>
              <a:t>tensor</a:t>
            </a:r>
            <a:endParaRPr lang="en-US" b="1" i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E34AAF5-EB62-76CC-FFE3-D4837E3F2A07}"/>
              </a:ext>
            </a:extLst>
          </p:cNvPr>
          <p:cNvSpPr txBox="1">
            <a:spLocks/>
          </p:cNvSpPr>
          <p:nvPr/>
        </p:nvSpPr>
        <p:spPr>
          <a:xfrm>
            <a:off x="838200" y="278039"/>
            <a:ext cx="10515600" cy="7557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Permutation test for timeseries</a:t>
            </a:r>
          </a:p>
        </p:txBody>
      </p:sp>
      <p:pic>
        <p:nvPicPr>
          <p:cNvPr id="9" name="Picture 8" descr="A picture containing text, diagram, screenshot, line&#10;&#10;Description automatically generated">
            <a:extLst>
              <a:ext uri="{FF2B5EF4-FFF2-40B4-BE49-F238E27FC236}">
                <a16:creationId xmlns:a16="http://schemas.microsoft.com/office/drawing/2014/main" id="{2EBFA8C9-BFCB-9F3D-32B9-F9D63498BE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6280" y="410217"/>
            <a:ext cx="2853490" cy="3018783"/>
          </a:xfrm>
          <a:prstGeom prst="rect">
            <a:avLst/>
          </a:prstGeom>
        </p:spPr>
      </p:pic>
      <p:pic>
        <p:nvPicPr>
          <p:cNvPr id="11" name="Picture 10" descr="A picture containing text, diagram, screenshot, line&#10;&#10;Description automatically generated">
            <a:extLst>
              <a:ext uri="{FF2B5EF4-FFF2-40B4-BE49-F238E27FC236}">
                <a16:creationId xmlns:a16="http://schemas.microsoft.com/office/drawing/2014/main" id="{8AC6FA26-070B-DD41-EA70-4DDD8B1B5E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3332" y="3429000"/>
            <a:ext cx="3106438" cy="3059794"/>
          </a:xfrm>
          <a:prstGeom prst="rect">
            <a:avLst/>
          </a:prstGeom>
        </p:spPr>
      </p:pic>
      <p:pic>
        <p:nvPicPr>
          <p:cNvPr id="15" name="Picture 14" descr="A picture containing font, handwriting, calligraphy, white&#10;&#10;Description automatically generated">
            <a:extLst>
              <a:ext uri="{FF2B5EF4-FFF2-40B4-BE49-F238E27FC236}">
                <a16:creationId xmlns:a16="http://schemas.microsoft.com/office/drawing/2014/main" id="{8BF45579-2974-D666-0C3F-6C7453A0B6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4772" y="2623456"/>
            <a:ext cx="4212771" cy="62877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A4EFD72-B73B-A64A-5B3C-9E09EA11E6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3709" y="3252228"/>
            <a:ext cx="6170493" cy="62877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A261A2C-01C8-C295-6513-FDF162C2C7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38300" y="3944385"/>
            <a:ext cx="5847062" cy="673115"/>
          </a:xfrm>
          <a:prstGeom prst="rect">
            <a:avLst/>
          </a:prstGeom>
        </p:spPr>
      </p:pic>
      <p:pic>
        <p:nvPicPr>
          <p:cNvPr id="21" name="Picture 20" descr="A picture containing font, text, white, line&#10;&#10;Description automatically generated">
            <a:extLst>
              <a:ext uri="{FF2B5EF4-FFF2-40B4-BE49-F238E27FC236}">
                <a16:creationId xmlns:a16="http://schemas.microsoft.com/office/drawing/2014/main" id="{A0E0DF33-9D46-BC3B-1135-8F791F64529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25724" y="4715807"/>
            <a:ext cx="4412533" cy="916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2795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picture containing font, typography, line, white&#10;&#10;Description automatically generated">
            <a:extLst>
              <a:ext uri="{FF2B5EF4-FFF2-40B4-BE49-F238E27FC236}">
                <a16:creationId xmlns:a16="http://schemas.microsoft.com/office/drawing/2014/main" id="{DDED7B02-4F0F-12DA-7026-343E476D3A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1710" y="1162685"/>
            <a:ext cx="2381250" cy="418462"/>
          </a:xfr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E34AAF5-EB62-76CC-FFE3-D4837E3F2A07}"/>
              </a:ext>
            </a:extLst>
          </p:cNvPr>
          <p:cNvSpPr txBox="1">
            <a:spLocks/>
          </p:cNvSpPr>
          <p:nvPr/>
        </p:nvSpPr>
        <p:spPr>
          <a:xfrm>
            <a:off x="838200" y="278039"/>
            <a:ext cx="10515600" cy="7557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Detecting the window [</a:t>
            </a:r>
            <a:r>
              <a:rPr lang="en-US" i="1" dirty="0"/>
              <a:t>k</a:t>
            </a:r>
            <a:r>
              <a:rPr lang="en-US" i="1" baseline="-25000" dirty="0"/>
              <a:t>1</a:t>
            </a:r>
            <a:r>
              <a:rPr lang="en-US" i="1" dirty="0"/>
              <a:t>, k</a:t>
            </a:r>
            <a:r>
              <a:rPr lang="en-US" i="1" baseline="-25000" dirty="0"/>
              <a:t>2</a:t>
            </a:r>
            <a:r>
              <a:rPr lang="en-US" dirty="0"/>
              <a:t>]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801AE4D-701D-C729-95D6-DE891EF57E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710" y="1647187"/>
            <a:ext cx="3429000" cy="374527"/>
          </a:xfrm>
          <a:prstGeom prst="rect">
            <a:avLst/>
          </a:prstGeom>
        </p:spPr>
      </p:pic>
      <p:pic>
        <p:nvPicPr>
          <p:cNvPr id="10" name="Picture 9" descr="A picture containing font, typography, text, line&#10;&#10;Description automatically generated">
            <a:extLst>
              <a:ext uri="{FF2B5EF4-FFF2-40B4-BE49-F238E27FC236}">
                <a16:creationId xmlns:a16="http://schemas.microsoft.com/office/drawing/2014/main" id="{C331266E-9621-ED08-4370-19EE475759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1710" y="2077594"/>
            <a:ext cx="2133932" cy="37452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4D70B04-E758-396E-5990-3390F521A2CB}"/>
              </a:ext>
            </a:extLst>
          </p:cNvPr>
          <p:cNvSpPr txBox="1"/>
          <p:nvPr/>
        </p:nvSpPr>
        <p:spPr>
          <a:xfrm>
            <a:off x="981710" y="2508001"/>
            <a:ext cx="99606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﻿In order to pin down the most salient timesteps, we want to find the smallest window W* such that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B55CF95-F954-1B39-5D8B-4626444E77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1710" y="2928133"/>
            <a:ext cx="4330700" cy="39533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23F9402-7656-0BE3-2EDB-21DC1B6309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2782" y="2954135"/>
            <a:ext cx="4330700" cy="37696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380DC67C-F3EF-F6A0-CF79-E2D7DB34F34A}"/>
              </a:ext>
            </a:extLst>
          </p:cNvPr>
          <p:cNvSpPr txBox="1"/>
          <p:nvPr/>
        </p:nvSpPr>
        <p:spPr>
          <a:xfrm>
            <a:off x="5445760" y="2954135"/>
            <a:ext cx="341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&amp;</a:t>
            </a:r>
          </a:p>
        </p:txBody>
      </p:sp>
      <p:graphicFrame>
        <p:nvGraphicFramePr>
          <p:cNvPr id="23" name="Table 23">
            <a:extLst>
              <a:ext uri="{FF2B5EF4-FFF2-40B4-BE49-F238E27FC236}">
                <a16:creationId xmlns:a16="http://schemas.microsoft.com/office/drawing/2014/main" id="{000804B2-24D5-333E-E306-DB058CF237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3441149"/>
              </p:ext>
            </p:extLst>
          </p:nvPr>
        </p:nvGraphicFramePr>
        <p:xfrm>
          <a:off x="2032000" y="3609828"/>
          <a:ext cx="8127994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80571">
                  <a:extLst>
                    <a:ext uri="{9D8B030D-6E8A-4147-A177-3AD203B41FA5}">
                      <a16:colId xmlns:a16="http://schemas.microsoft.com/office/drawing/2014/main" val="2555183484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44897831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2979129722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448909855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4189707909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657343946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2139035654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1645875224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593733955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4198955830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2422557593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2723290756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3510652529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15757188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4613258"/>
                  </a:ext>
                </a:extLst>
              </a:tr>
            </a:tbl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CFD150D9-33DA-713E-376E-2FDE6D800E0D}"/>
              </a:ext>
            </a:extLst>
          </p:cNvPr>
          <p:cNvSpPr txBox="1"/>
          <p:nvPr/>
        </p:nvSpPr>
        <p:spPr>
          <a:xfrm>
            <a:off x="1870649" y="398219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6EA4D0E-0AED-D35F-554D-FFC509A075EC}"/>
              </a:ext>
            </a:extLst>
          </p:cNvPr>
          <p:cNvSpPr txBox="1"/>
          <p:nvPr/>
        </p:nvSpPr>
        <p:spPr>
          <a:xfrm>
            <a:off x="4180144" y="3980668"/>
            <a:ext cx="367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</a:t>
            </a:r>
            <a:r>
              <a:rPr lang="en-US" baseline="-25000" dirty="0"/>
              <a:t>1</a:t>
            </a:r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344A151-5C4F-8B91-6F3E-7B0A41E2ADE4}"/>
              </a:ext>
            </a:extLst>
          </p:cNvPr>
          <p:cNvSpPr txBox="1"/>
          <p:nvPr/>
        </p:nvSpPr>
        <p:spPr>
          <a:xfrm>
            <a:off x="7096064" y="4004154"/>
            <a:ext cx="367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</a:t>
            </a:r>
            <a:r>
              <a:rPr lang="en-US" baseline="-25000" dirty="0"/>
              <a:t>2</a:t>
            </a:r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08E4C3D-6880-1005-C5E4-2F6786E73CFE}"/>
              </a:ext>
            </a:extLst>
          </p:cNvPr>
          <p:cNvSpPr txBox="1"/>
          <p:nvPr/>
        </p:nvSpPr>
        <p:spPr>
          <a:xfrm>
            <a:off x="10018769" y="4004154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55B5B2D-79C7-4AE0-5170-2DD4FCA75FA5}"/>
              </a:ext>
            </a:extLst>
          </p:cNvPr>
          <p:cNvSpPr txBox="1"/>
          <p:nvPr/>
        </p:nvSpPr>
        <p:spPr>
          <a:xfrm>
            <a:off x="2884008" y="4259397"/>
            <a:ext cx="463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W</a:t>
            </a:r>
            <a:r>
              <a:rPr lang="en-US" i="1" baseline="-25000" dirty="0"/>
              <a:t>p</a:t>
            </a:r>
            <a:endParaRPr lang="en-US" i="1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F8E359B-0006-EC96-1C44-ABE812382878}"/>
              </a:ext>
            </a:extLst>
          </p:cNvPr>
          <p:cNvSpPr txBox="1"/>
          <p:nvPr/>
        </p:nvSpPr>
        <p:spPr>
          <a:xfrm>
            <a:off x="8726008" y="4259397"/>
            <a:ext cx="443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/>
              <a:t>W</a:t>
            </a:r>
            <a:r>
              <a:rPr lang="en-US" i="1" baseline="-25000" dirty="0" err="1"/>
              <a:t>s</a:t>
            </a:r>
            <a:endParaRPr lang="en-US" i="1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041B365-F95A-DA08-D37A-0D6D6DD02FBF}"/>
              </a:ext>
            </a:extLst>
          </p:cNvPr>
          <p:cNvSpPr txBox="1"/>
          <p:nvPr/>
        </p:nvSpPr>
        <p:spPr>
          <a:xfrm>
            <a:off x="5596881" y="4259397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W*</a:t>
            </a:r>
          </a:p>
        </p:txBody>
      </p:sp>
    </p:spTree>
    <p:extLst>
      <p:ext uri="{BB962C8B-B14F-4D97-AF65-F5344CB8AC3E}">
        <p14:creationId xmlns:p14="http://schemas.microsoft.com/office/powerpoint/2010/main" val="9311131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E34AAF5-EB62-76CC-FFE3-D4837E3F2A07}"/>
              </a:ext>
            </a:extLst>
          </p:cNvPr>
          <p:cNvSpPr txBox="1">
            <a:spLocks/>
          </p:cNvSpPr>
          <p:nvPr/>
        </p:nvSpPr>
        <p:spPr>
          <a:xfrm>
            <a:off x="838200" y="278039"/>
            <a:ext cx="10515600" cy="7557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Hierarchy to follow</a:t>
            </a:r>
          </a:p>
        </p:txBody>
      </p:sp>
      <p:pic>
        <p:nvPicPr>
          <p:cNvPr id="8" name="Content Placeholder 7" descr="A picture containing text, screenshot, diagram, line&#10;&#10;Description automatically generated">
            <a:extLst>
              <a:ext uri="{FF2B5EF4-FFF2-40B4-BE49-F238E27FC236}">
                <a16:creationId xmlns:a16="http://schemas.microsoft.com/office/drawing/2014/main" id="{D5EA7172-AA5A-EDA3-DAC7-BF2D9D47F7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65120" y="962768"/>
            <a:ext cx="6664960" cy="5695711"/>
          </a:xfrm>
        </p:spPr>
      </p:pic>
    </p:spTree>
    <p:extLst>
      <p:ext uri="{BB962C8B-B14F-4D97-AF65-F5344CB8AC3E}">
        <p14:creationId xmlns:p14="http://schemas.microsoft.com/office/powerpoint/2010/main" val="5381992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E34AAF5-EB62-76CC-FFE3-D4837E3F2A07}"/>
              </a:ext>
            </a:extLst>
          </p:cNvPr>
          <p:cNvSpPr txBox="1">
            <a:spLocks/>
          </p:cNvSpPr>
          <p:nvPr/>
        </p:nvSpPr>
        <p:spPr>
          <a:xfrm>
            <a:off x="838200" y="278039"/>
            <a:ext cx="10515600" cy="7557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Validation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8D9EA3-5785-0C1C-14C0-A1712BDE4D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07440"/>
            <a:ext cx="10515600" cy="5069523"/>
          </a:xfrm>
        </p:spPr>
        <p:txBody>
          <a:bodyPr/>
          <a:lstStyle/>
          <a:p>
            <a:r>
              <a:rPr lang="en-US" dirty="0"/>
              <a:t>﻿</a:t>
            </a:r>
            <a:r>
              <a:rPr lang="en-US" sz="2000" dirty="0"/>
              <a:t>Generated data sets with 1,000 instances, 10 features and 20 timesteps per feature. 5 features are randomly selected as relevant. We create a synthetic model for each data set, with </a:t>
            </a:r>
            <a:r>
              <a:rPr lang="el-GR" sz="2000" dirty="0"/>
              <a:t>β </a:t>
            </a:r>
            <a:r>
              <a:rPr lang="en-US" sz="2000" dirty="0"/>
              <a:t>tuned to yield a 90% accuracy (for classification models) or an R</a:t>
            </a:r>
            <a:r>
              <a:rPr lang="en-US" sz="2000" baseline="30000" dirty="0"/>
              <a:t>2</a:t>
            </a:r>
            <a:r>
              <a:rPr lang="en-US" sz="2000" dirty="0"/>
              <a:t> value of 0.9 (for regression models). </a:t>
            </a:r>
            <a:endParaRPr lang="en-US" dirty="0"/>
          </a:p>
        </p:txBody>
      </p:sp>
      <p:pic>
        <p:nvPicPr>
          <p:cNvPr id="6" name="Picture 5" descr="A picture containing font, text, white, line&#10;&#10;Description automatically generated">
            <a:extLst>
              <a:ext uri="{FF2B5EF4-FFF2-40B4-BE49-F238E27FC236}">
                <a16:creationId xmlns:a16="http://schemas.microsoft.com/office/drawing/2014/main" id="{15D24521-E0B2-8EAB-2A0C-359AF52304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2420" y="2062499"/>
            <a:ext cx="3947160" cy="80737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1313DF5-B206-81BB-2147-117228AAB2C7}"/>
              </a:ext>
            </a:extLst>
          </p:cNvPr>
          <p:cNvSpPr txBox="1"/>
          <p:nvPr/>
        </p:nvSpPr>
        <p:spPr>
          <a:xfrm>
            <a:off x="3048000" y="270869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﻿aggregates the values within the window [</a:t>
            </a:r>
            <a:r>
              <a:rPr lang="en-US" i="1" dirty="0"/>
              <a:t>k</a:t>
            </a:r>
            <a:r>
              <a:rPr lang="en-US" i="1" baseline="-25000" dirty="0"/>
              <a:t>1,</a:t>
            </a:r>
            <a:r>
              <a:rPr lang="en-US" i="1" dirty="0"/>
              <a:t> k</a:t>
            </a:r>
            <a:r>
              <a:rPr lang="en-US" i="1" baseline="-25000" dirty="0"/>
              <a:t>2</a:t>
            </a:r>
            <a:r>
              <a:rPr lang="en-US" dirty="0"/>
              <a:t>] of that feature</a:t>
            </a:r>
          </a:p>
        </p:txBody>
      </p:sp>
      <p:graphicFrame>
        <p:nvGraphicFramePr>
          <p:cNvPr id="10" name="Table 23">
            <a:extLst>
              <a:ext uri="{FF2B5EF4-FFF2-40B4-BE49-F238E27FC236}">
                <a16:creationId xmlns:a16="http://schemas.microsoft.com/office/drawing/2014/main" id="{ACC21126-FEF4-3C5E-C800-E15CACCF47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1053105"/>
              </p:ext>
            </p:extLst>
          </p:nvPr>
        </p:nvGraphicFramePr>
        <p:xfrm>
          <a:off x="2032003" y="3068572"/>
          <a:ext cx="8127994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80571">
                  <a:extLst>
                    <a:ext uri="{9D8B030D-6E8A-4147-A177-3AD203B41FA5}">
                      <a16:colId xmlns:a16="http://schemas.microsoft.com/office/drawing/2014/main" val="2555183484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44897831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2979129722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448909855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4189707909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657343946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2139035654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1645875224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593733955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4198955830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2422557593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2723290756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3510652529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15757188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4613258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D0216D35-3439-FF8F-5C02-C9233C7FF199}"/>
              </a:ext>
            </a:extLst>
          </p:cNvPr>
          <p:cNvSpPr txBox="1"/>
          <p:nvPr/>
        </p:nvSpPr>
        <p:spPr>
          <a:xfrm>
            <a:off x="1870652" y="344093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4E3C1C0-E49F-EBF6-F105-F9FB529E0135}"/>
              </a:ext>
            </a:extLst>
          </p:cNvPr>
          <p:cNvSpPr txBox="1"/>
          <p:nvPr/>
        </p:nvSpPr>
        <p:spPr>
          <a:xfrm>
            <a:off x="4180147" y="3439412"/>
            <a:ext cx="367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</a:t>
            </a:r>
            <a:r>
              <a:rPr lang="en-US" baseline="-25000" dirty="0"/>
              <a:t>1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B2B0AF8-AAD3-1588-CC31-9B4E50A7F7B6}"/>
              </a:ext>
            </a:extLst>
          </p:cNvPr>
          <p:cNvSpPr txBox="1"/>
          <p:nvPr/>
        </p:nvSpPr>
        <p:spPr>
          <a:xfrm>
            <a:off x="7096067" y="3462898"/>
            <a:ext cx="367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</a:t>
            </a:r>
            <a:r>
              <a:rPr lang="en-US" baseline="-25000" dirty="0"/>
              <a:t>2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C6E39CD-77EE-35E6-AD8B-F053B2EC7663}"/>
              </a:ext>
            </a:extLst>
          </p:cNvPr>
          <p:cNvSpPr txBox="1"/>
          <p:nvPr/>
        </p:nvSpPr>
        <p:spPr>
          <a:xfrm>
            <a:off x="10018772" y="3462898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7A49381-6BEC-70F0-314F-4058E2BF9987}"/>
              </a:ext>
            </a:extLst>
          </p:cNvPr>
          <p:cNvSpPr txBox="1"/>
          <p:nvPr/>
        </p:nvSpPr>
        <p:spPr>
          <a:xfrm>
            <a:off x="2884011" y="3718141"/>
            <a:ext cx="463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W</a:t>
            </a:r>
            <a:r>
              <a:rPr lang="en-US" i="1" baseline="-25000" dirty="0"/>
              <a:t>p</a:t>
            </a:r>
            <a:endParaRPr lang="en-US" i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47C9F6-E284-4ADE-C94D-6DF111C75BBA}"/>
              </a:ext>
            </a:extLst>
          </p:cNvPr>
          <p:cNvSpPr txBox="1"/>
          <p:nvPr/>
        </p:nvSpPr>
        <p:spPr>
          <a:xfrm>
            <a:off x="8726011" y="3718141"/>
            <a:ext cx="443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/>
              <a:t>W</a:t>
            </a:r>
            <a:r>
              <a:rPr lang="en-US" i="1" baseline="-25000" dirty="0" err="1"/>
              <a:t>s</a:t>
            </a:r>
            <a:endParaRPr lang="en-US" i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DAE781D-0881-6E21-E690-C5F643FF5163}"/>
              </a:ext>
            </a:extLst>
          </p:cNvPr>
          <p:cNvSpPr txBox="1"/>
          <p:nvPr/>
        </p:nvSpPr>
        <p:spPr>
          <a:xfrm>
            <a:off x="5596884" y="3718141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W*</a:t>
            </a:r>
          </a:p>
        </p:txBody>
      </p:sp>
      <p:pic>
        <p:nvPicPr>
          <p:cNvPr id="21" name="Picture 20" descr="A picture containing text, screenshot, font, number&#10;&#10;Description automatically generated">
            <a:extLst>
              <a:ext uri="{FF2B5EF4-FFF2-40B4-BE49-F238E27FC236}">
                <a16:creationId xmlns:a16="http://schemas.microsoft.com/office/drawing/2014/main" id="{9E089361-CC62-4F8B-64AB-8C188EF98F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5990" y="4049986"/>
            <a:ext cx="5003959" cy="2696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3214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E34AAF5-EB62-76CC-FFE3-D4837E3F2A07}"/>
              </a:ext>
            </a:extLst>
          </p:cNvPr>
          <p:cNvSpPr txBox="1">
            <a:spLocks/>
          </p:cNvSpPr>
          <p:nvPr/>
        </p:nvSpPr>
        <p:spPr>
          <a:xfrm>
            <a:off x="838200" y="278039"/>
            <a:ext cx="10515600" cy="7557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Validation</a:t>
            </a:r>
          </a:p>
        </p:txBody>
      </p:sp>
      <p:pic>
        <p:nvPicPr>
          <p:cNvPr id="4" name="Content Placeholder 3" descr="A picture containing screenshot, line, text, diagram&#10;&#10;Description automatically generated">
            <a:extLst>
              <a:ext uri="{FF2B5EF4-FFF2-40B4-BE49-F238E27FC236}">
                <a16:creationId xmlns:a16="http://schemas.microsoft.com/office/drawing/2014/main" id="{5718FDC4-AB5C-AF2B-C903-C0F06EB0BB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033807"/>
            <a:ext cx="10515600" cy="3175113"/>
          </a:xfrm>
        </p:spPr>
      </p:pic>
    </p:spTree>
    <p:extLst>
      <p:ext uri="{BB962C8B-B14F-4D97-AF65-F5344CB8AC3E}">
        <p14:creationId xmlns:p14="http://schemas.microsoft.com/office/powerpoint/2010/main" val="32756070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1576</TotalTime>
  <Words>284</Words>
  <Application>Microsoft Macintosh PowerPoint</Application>
  <PresentationFormat>Widescreen</PresentationFormat>
  <Paragraphs>46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Feature Importance Explanations for Temporal Black-Box Models (TIME)</vt:lpstr>
      <vt:lpstr>Overview of Explainability</vt:lpstr>
      <vt:lpstr>PowerPoint Presentation</vt:lpstr>
      <vt:lpstr>Permutation test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Feature Importance Explanations for Temporal Black-Box Models (TIME)</dc:title>
  <dc:creator>Asiful Arefeen (Student)</dc:creator>
  <cp:lastModifiedBy>Asiful Arefeen (Student)</cp:lastModifiedBy>
  <cp:revision>3</cp:revision>
  <dcterms:created xsi:type="dcterms:W3CDTF">2023-06-14T05:29:04Z</dcterms:created>
  <dcterms:modified xsi:type="dcterms:W3CDTF">2023-06-15T07:45:24Z</dcterms:modified>
</cp:coreProperties>
</file>