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</p:sldMasterIdLst>
  <p:notesMasterIdLst>
    <p:notesMasterId r:id="rId19"/>
  </p:notesMasterIdLst>
  <p:sldIdLst>
    <p:sldId id="345" r:id="rId2"/>
    <p:sldId id="1060" r:id="rId3"/>
    <p:sldId id="1061" r:id="rId4"/>
    <p:sldId id="1074" r:id="rId5"/>
    <p:sldId id="1062" r:id="rId6"/>
    <p:sldId id="1063" r:id="rId7"/>
    <p:sldId id="1064" r:id="rId8"/>
    <p:sldId id="1070" r:id="rId9"/>
    <p:sldId id="1071" r:id="rId10"/>
    <p:sldId id="1065" r:id="rId11"/>
    <p:sldId id="1072" r:id="rId12"/>
    <p:sldId id="1066" r:id="rId13"/>
    <p:sldId id="1073" r:id="rId14"/>
    <p:sldId id="1067" r:id="rId15"/>
    <p:sldId id="1069" r:id="rId16"/>
    <p:sldId id="1068" r:id="rId17"/>
    <p:sldId id="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3549"/>
    <a:srgbClr val="1F13B7"/>
    <a:srgbClr val="952B3D"/>
    <a:srgbClr val="008000"/>
    <a:srgbClr val="FF0066"/>
    <a:srgbClr val="6600FF"/>
    <a:srgbClr val="EC2844"/>
    <a:srgbClr val="5A0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9" autoAdjust="0"/>
    <p:restoredTop sz="96240" autoAdjust="0"/>
  </p:normalViewPr>
  <p:slideViewPr>
    <p:cSldViewPr>
      <p:cViewPr>
        <p:scale>
          <a:sx n="131" d="100"/>
          <a:sy n="131" d="100"/>
        </p:scale>
        <p:origin x="152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4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A9CCF-CCB9-434D-962B-D7075122E566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B9CB0-8DBB-4A5D-B2E4-17BB9D895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28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9CB0-8DBB-4A5D-B2E4-17BB9D895E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1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828803"/>
            <a:ext cx="10363200" cy="1470025"/>
          </a:xfrm>
        </p:spPr>
        <p:txBody>
          <a:bodyPr>
            <a:normAutofit/>
          </a:bodyPr>
          <a:lstStyle>
            <a:lvl1pPr algn="ctr">
              <a:defRPr sz="4000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16000" y="4191000"/>
            <a:ext cx="102616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3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Authors</a:t>
            </a:r>
          </a:p>
          <a:p>
            <a:r>
              <a:rPr lang="en-US" dirty="0"/>
              <a:t>Affiliations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3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E76CCD-2E37-464C-97F3-D65E704E281F}" type="datetime1">
              <a:rPr lang="en-US" smtClean="0"/>
              <a:t>11/10/22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400803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16678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2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A4589-0C0C-4ED4-BD89-C69F4BAE30E1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0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C035-D55B-4E2D-AB89-612E68EC87A6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3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B2C0-5ED3-478B-8D46-2A2B06C4DD17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9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4BAF-3FA4-48E3-AD14-D051253FE824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7ADC-F4D5-47AC-A73A-A98570A8C4B0}" type="datetime1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5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E225-29D3-42EC-8E8A-F199605A2C2A}" type="datetime1">
              <a:rPr lang="en-US" smtClean="0"/>
              <a:t>11/10/22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04C0-76D4-45A8-854F-2D93A077BDB9}" type="datetime1">
              <a:rPr lang="en-US" smtClean="0"/>
              <a:t>11/10/22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9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86B3-440D-4AA6-94E9-A4061E7370DF}" type="datetime1">
              <a:rPr lang="en-US" smtClean="0"/>
              <a:t>11/10/22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4D658-3A6C-4BF7-8923-4859BA852273}" type="datetime1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3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B38A-BC6C-43DB-A15A-DE94AE0AAE20}" type="datetime1">
              <a:rPr lang="en-US" smtClean="0"/>
              <a:t>11/10/22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66803"/>
            <a:ext cx="109728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0BA47-69B8-44FD-8EB4-204BEC5E3CBF}" type="datetime1">
              <a:rPr lang="en-US" smtClean="0"/>
              <a:t>11/10/22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mailto:aarefeen@asu.edu?subject=Questions%20about%20DietNudge" TargetMode="External"/><Relationship Id="rId7" Type="http://schemas.openxmlformats.org/officeDocument/2006/relationships/image" Target="../media/image29.jpeg"/><Relationship Id="rId2" Type="http://schemas.openxmlformats.org/officeDocument/2006/relationships/hyperlink" Target="mailto:ghasemzadeh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828803"/>
            <a:ext cx="12039600" cy="1470025"/>
          </a:xfrm>
        </p:spPr>
        <p:txBody>
          <a:bodyPr>
            <a:noAutofit/>
          </a:bodyPr>
          <a:lstStyle/>
          <a:p>
            <a:r>
              <a:rPr lang="en-US" sz="2800" dirty="0"/>
              <a:t>﻿Computational Framework for Sequential Diet Recommendation:</a:t>
            </a:r>
            <a:br>
              <a:rPr lang="en-US" sz="2800" dirty="0"/>
            </a:br>
            <a:r>
              <a:rPr lang="en-US" sz="2800" dirty="0"/>
              <a:t>Integrating Linear Optimization and Clinical Domain Knowledge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3733800"/>
            <a:ext cx="9372600" cy="2286000"/>
          </a:xfrm>
        </p:spPr>
        <p:txBody>
          <a:bodyPr>
            <a:noAutofit/>
          </a:bodyPr>
          <a:lstStyle/>
          <a:p>
            <a:r>
              <a:rPr lang="en-US" sz="2000" b="1" dirty="0" err="1"/>
              <a:t>Asiful</a:t>
            </a:r>
            <a:r>
              <a:rPr lang="en-US" sz="2000" b="1" dirty="0"/>
              <a:t> </a:t>
            </a:r>
            <a:r>
              <a:rPr lang="en-US" sz="2000" b="1" dirty="0" err="1"/>
              <a:t>Arefeen</a:t>
            </a:r>
            <a:r>
              <a:rPr lang="en-US" sz="2000" b="1" dirty="0"/>
              <a:t>, </a:t>
            </a:r>
            <a:r>
              <a:rPr lang="en-US" sz="2000" b="1" dirty="0" err="1"/>
              <a:t>Niloo</a:t>
            </a:r>
            <a:r>
              <a:rPr lang="en-US" sz="2000" b="1" dirty="0"/>
              <a:t> </a:t>
            </a:r>
            <a:r>
              <a:rPr lang="en-US" sz="2000" b="1" dirty="0" err="1"/>
              <a:t>Jaribi</a:t>
            </a:r>
            <a:r>
              <a:rPr lang="en-US" sz="2000" b="1" dirty="0"/>
              <a:t>, </a:t>
            </a:r>
            <a:r>
              <a:rPr lang="en-US" sz="2000" b="1" dirty="0" err="1"/>
              <a:t>Bobak</a:t>
            </a:r>
            <a:r>
              <a:rPr lang="en-US" sz="2000" b="1" dirty="0"/>
              <a:t> J. Mortazavi, Hassan </a:t>
            </a:r>
            <a:r>
              <a:rPr lang="en-US" sz="2000" b="1" dirty="0" err="1"/>
              <a:t>Ghasemzadeh</a:t>
            </a:r>
            <a:endParaRPr lang="en-US" sz="2000" b="1" dirty="0"/>
          </a:p>
          <a:p>
            <a:r>
              <a:rPr lang="en-US" sz="2400" dirty="0"/>
              <a:t>Embedded Machine Intelligence Lab (EMIL)</a:t>
            </a:r>
          </a:p>
          <a:p>
            <a:r>
              <a:rPr lang="en-US" sz="2400" dirty="0"/>
              <a:t>Arizona State University</a:t>
            </a:r>
          </a:p>
          <a:p>
            <a:r>
              <a:rPr lang="en-US" sz="2400" i="1" dirty="0"/>
              <a:t>November 2022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6158" r="21136" b="16891"/>
          <a:stretch/>
        </p:blipFill>
        <p:spPr bwMode="auto">
          <a:xfrm>
            <a:off x="10972799" y="0"/>
            <a:ext cx="1219201" cy="126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0" y="6248400"/>
            <a:ext cx="9144000" cy="61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9CEC95D6-905A-10B7-8652-58E98BCE1C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"/>
          <a:stretch/>
        </p:blipFill>
        <p:spPr>
          <a:xfrm>
            <a:off x="0" y="103682"/>
            <a:ext cx="4092454" cy="10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2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43D3-6EB9-F63A-DE3F-482BB2EF7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(data)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630DB1-30BA-5235-31CD-DFF3DF586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4561725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9105-2A10-0CB3-DD9D-4DC4028F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3CD88-8A2B-6D4B-E5FE-6F6C2CE89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01776"/>
            <a:ext cx="635674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6388A-0159-7D1D-158E-878A9BA2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540B0-3970-7040-E5C8-A20BF4600B80}"/>
              </a:ext>
            </a:extLst>
          </p:cNvPr>
          <p:cNvSpPr txBox="1"/>
          <p:nvPr/>
        </p:nvSpPr>
        <p:spPr>
          <a:xfrm>
            <a:off x="3047144" y="2133600"/>
            <a:ext cx="6097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Evaluations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 algn="ctr">
              <a:buAutoNum type="romanLcParenR"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Short-term diet management</a:t>
            </a:r>
          </a:p>
          <a:p>
            <a:pPr marL="571500" indent="-571500" algn="ctr">
              <a:buAutoNum type="romanLcParenR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Long-term diet management</a:t>
            </a:r>
          </a:p>
        </p:txBody>
      </p:sp>
    </p:spTree>
    <p:extLst>
      <p:ext uri="{BB962C8B-B14F-4D97-AF65-F5344CB8AC3E}">
        <p14:creationId xmlns:p14="http://schemas.microsoft.com/office/powerpoint/2010/main" val="2172541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AE234-068C-96EF-4B0A-BE09063E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(short term)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5321F9-C880-FA94-D7CF-F593E3645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28" y="1143795"/>
            <a:ext cx="5905090" cy="47998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D66C5-23AA-9B1E-735F-ABBF876E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A789F-53FB-E13C-F04A-3044C04E57AE}"/>
              </a:ext>
            </a:extLst>
          </p:cNvPr>
          <p:cNvSpPr txBox="1"/>
          <p:nvPr/>
        </p:nvSpPr>
        <p:spPr>
          <a:xfrm>
            <a:off x="609600" y="1219200"/>
            <a:ext cx="533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﻿Subject # 3 from 3-week cohort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Wants to reduce-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/>
              <a:t>from 3650 </a:t>
            </a:r>
            <a:r>
              <a:rPr lang="en-US" sz="2000" dirty="0" err="1"/>
              <a:t>kCal</a:t>
            </a:r>
            <a:r>
              <a:rPr lang="en-US" sz="2000" dirty="0"/>
              <a:t> (average consumption behavior) to 2200 </a:t>
            </a:r>
            <a:r>
              <a:rPr lang="en-US" sz="2000" dirty="0" err="1"/>
              <a:t>kCal</a:t>
            </a:r>
            <a:endParaRPr lang="en-US" sz="20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/>
              <a:t>﻿protein (92.20g to 56g) and sugar (255.41g to 37.5g)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 In a short period of 7 days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CA18E-61A7-1D26-3047-57F1C166F40D}"/>
              </a:ext>
            </a:extLst>
          </p:cNvPr>
          <p:cNvSpPr txBox="1"/>
          <p:nvPr/>
        </p:nvSpPr>
        <p:spPr>
          <a:xfrm>
            <a:off x="609600" y="3623352"/>
            <a:ext cx="5486400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Algorithm detects drastic change.</a:t>
            </a:r>
          </a:p>
          <a:p>
            <a:r>
              <a:rPr lang="en-US" sz="2000" i="1" dirty="0">
                <a:solidFill>
                  <a:srgbClr val="FF0000"/>
                </a:solidFill>
              </a:rPr>
              <a:t>Thus increases the intervention cycles (from 7 to 9 days)</a:t>
            </a:r>
          </a:p>
        </p:txBody>
      </p:sp>
    </p:spTree>
    <p:extLst>
      <p:ext uri="{BB962C8B-B14F-4D97-AF65-F5344CB8AC3E}">
        <p14:creationId xmlns:p14="http://schemas.microsoft.com/office/powerpoint/2010/main" val="1394709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C3AA6-D968-4EEC-F0FE-64CBB52D5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(short term)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0BB9D-9104-9D13-A731-477D939C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levels of defiance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E9CED-0864-7FE9-4C86-BEBB9BBC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C7FC6-98EF-E485-D629-73D01BBBC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7" y="1676399"/>
            <a:ext cx="11386748" cy="46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19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D592D-BE2D-9866-8907-DED952D2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(long term)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A590D-FDB1-D3EF-3052-E0F708879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3"/>
            <a:ext cx="10972800" cy="5654675"/>
          </a:xfrm>
        </p:spPr>
        <p:txBody>
          <a:bodyPr>
            <a:normAutofit/>
          </a:bodyPr>
          <a:lstStyle/>
          <a:p>
            <a:r>
              <a:rPr lang="en-US" sz="2000" dirty="0"/>
              <a:t>Goal setting- </a:t>
            </a:r>
            <a:r>
              <a:rPr lang="en-US" sz="2000" b="1" dirty="0">
                <a:solidFill>
                  <a:srgbClr val="FF0000"/>
                </a:solidFill>
              </a:rPr>
              <a:t>Harris-Benedict Equation</a:t>
            </a:r>
          </a:p>
          <a:p>
            <a:pPr lvl="1"/>
            <a:r>
              <a:rPr lang="en-US" sz="1800" dirty="0"/>
              <a:t>﻿a person’s age (A years), height (H centimeters) and weight (W kilograms), the basal metabolic rate (BMR) of a </a:t>
            </a:r>
            <a:r>
              <a:rPr lang="en-US" sz="1800" b="1" dirty="0">
                <a:solidFill>
                  <a:srgbClr val="FF0000"/>
                </a:solidFill>
              </a:rPr>
              <a:t>female</a:t>
            </a:r>
            <a:r>
              <a:rPr lang="en-US" sz="1800" dirty="0"/>
              <a:t> subject is-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﻿calorie intake per day following pre-diabetic lifestyle with 𝜖% weight reduction in 𝑇 days-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﻿protein and sugar contribute roughly 15% and 10% of daily calorie requirement, respectively and ﻿each gram of both releases 4 </a:t>
            </a:r>
            <a:r>
              <a:rPr lang="en-US" sz="1800" dirty="0" err="1"/>
              <a:t>kCal</a:t>
            </a:r>
            <a:r>
              <a:rPr lang="en-US" sz="1800" dirty="0"/>
              <a:t> following the </a:t>
            </a:r>
            <a:r>
              <a:rPr lang="en-US" sz="1800" b="1" dirty="0">
                <a:solidFill>
                  <a:srgbClr val="FF0000"/>
                </a:solidFill>
              </a:rPr>
              <a:t>Atwater method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From literature, 𝜖 = 7% and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dirty="0"/>
              <a:t> = 90 days are reasonable values.</a:t>
            </a:r>
          </a:p>
          <a:p>
            <a:pPr lvl="1"/>
            <a:r>
              <a:rPr lang="en-US" sz="1800" dirty="0"/>
              <a:t>﻿For a 19 years old female participant of 74 kilograms and 177.8 centimeters, if we focus solely on a diet intervention for weight reduction (with no association of physical exercise), her calorie goal would be-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EBBA6-EB5B-3E2D-8716-3B621063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93955-C375-539A-C19A-BB529CC5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1981200"/>
            <a:ext cx="4514850" cy="453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70A0DF-1AEB-677B-217F-E4566D754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75" y="3028062"/>
            <a:ext cx="5454650" cy="350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90CEBC-9A30-86A9-CE84-9CC247869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4014045"/>
            <a:ext cx="2787650" cy="664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671D483-8098-6BF0-FFF3-CEF1BC44DB9F}"/>
              </a:ext>
            </a:extLst>
          </p:cNvPr>
          <p:cNvGrpSpPr/>
          <p:nvPr/>
        </p:nvGrpSpPr>
        <p:grpSpPr>
          <a:xfrm>
            <a:off x="2475582" y="5791197"/>
            <a:ext cx="7240836" cy="442172"/>
            <a:chOff x="2082800" y="5791197"/>
            <a:chExt cx="7240836" cy="4421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10E5AF-8868-9E91-15CA-DF3E164AB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18" t="74099" r="41818" b="1040"/>
            <a:stretch/>
          </p:blipFill>
          <p:spPr>
            <a:xfrm>
              <a:off x="8688636" y="5890595"/>
              <a:ext cx="635000" cy="2433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84B298-D65B-5A6A-2F4C-8134F43D9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54" t="39189" b="28378"/>
            <a:stretch/>
          </p:blipFill>
          <p:spPr>
            <a:xfrm>
              <a:off x="6229546" y="5842200"/>
              <a:ext cx="2475655" cy="3401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31282BF-C99A-2A0B-EE14-902FF8FC8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923"/>
            <a:stretch/>
          </p:blipFill>
          <p:spPr>
            <a:xfrm>
              <a:off x="2082800" y="5791197"/>
              <a:ext cx="4165600" cy="44217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988A479-0ADE-609A-095F-E3C07E65B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47" y="6172200"/>
            <a:ext cx="2520228" cy="6019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806191-F379-836D-4C9E-2128899BD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770" y="2342580"/>
            <a:ext cx="2393950" cy="40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1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36CD-580C-EA14-449D-A771251E4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(long term)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1A6400-FC7E-9B64-71F8-F58BD8394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7" y="990600"/>
            <a:ext cx="10118025" cy="5592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B6322-0DD6-05AB-053E-05B25951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16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58E1-DC5E-C770-FE1E-30B26723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76C23-2D19-3A2D-0F6B-52B961BE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3"/>
            <a:ext cx="10972800" cy="5654675"/>
          </a:xfrm>
        </p:spPr>
        <p:txBody>
          <a:bodyPr>
            <a:normAutofit/>
          </a:bodyPr>
          <a:lstStyle/>
          <a:p>
            <a:r>
              <a:rPr lang="en-US" sz="2400" dirty="0"/>
              <a:t>﻿Diet modification can be contingent upon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more variables (e.g. physical activities, health conditions, cultural variance, etc.)</a:t>
            </a:r>
          </a:p>
          <a:p>
            <a:r>
              <a:rPr lang="en-US" sz="2400" dirty="0"/>
              <a:t>﻿Requires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significant infrastructure</a:t>
            </a:r>
            <a:r>
              <a:rPr lang="en-US" sz="2400" dirty="0"/>
              <a:t> development,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user’s study</a:t>
            </a:r>
            <a:r>
              <a:rPr lang="en-US" sz="2400" dirty="0"/>
              <a:t>, ﻿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data collection</a:t>
            </a:r>
            <a:r>
              <a:rPr lang="en-US" sz="2400" dirty="0"/>
              <a:t>, and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algorithm design</a:t>
            </a:r>
          </a:p>
          <a:p>
            <a:r>
              <a:rPr lang="en-US" sz="2400" dirty="0"/>
              <a:t>We are more interested in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﻿behavioral change-based diet modification</a:t>
            </a:r>
          </a:p>
          <a:p>
            <a:r>
              <a:rPr lang="en-US" sz="2400" dirty="0"/>
              <a:t>Our proposal is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solely consumption-based diet control</a:t>
            </a:r>
          </a:p>
          <a:p>
            <a:pPr lvl="1"/>
            <a:r>
              <a:rPr lang="en-US" sz="2000" dirty="0"/>
              <a:t>﻿significant and easily modifiable parameter</a:t>
            </a:r>
          </a:p>
          <a:p>
            <a:r>
              <a:rPr lang="en-US" sz="2400" dirty="0"/>
              <a:t>Intention was to develop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 lightweight algorithm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Future work: </a:t>
            </a:r>
            <a:r>
              <a:rPr lang="en-US" sz="2400" dirty="0"/>
              <a:t>Integrate ﻿retrospective details (HbA1c, deviations) into reinforcement learning models for diet-based behavioral interventions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Active intervention: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Deploy this technology for calorie intake reduction in real world setting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Assess how to use this approach to improve other health outcomes such as weight and HbA1c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58F5E-C47C-6016-A340-495B615E4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63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3276600"/>
            <a:ext cx="7696200" cy="27432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hlinkClick r:id="rId2"/>
              </a:rPr>
              <a:t>ghasemzadeh.com</a:t>
            </a:r>
            <a:endParaRPr lang="en-US" dirty="0"/>
          </a:p>
          <a:p>
            <a:r>
              <a:rPr lang="en-US" dirty="0" err="1">
                <a:hlinkClick r:id="rId3"/>
              </a:rPr>
              <a:t>aarefeen@asu.edu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6248400"/>
            <a:ext cx="9144000" cy="61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5A932CEA-B5A7-E03F-A9E5-B6C65E56B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6158" r="21136" b="16891"/>
          <a:stretch/>
        </p:blipFill>
        <p:spPr bwMode="auto">
          <a:xfrm>
            <a:off x="10972799" y="0"/>
            <a:ext cx="1219201" cy="126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02863B21-8B98-0431-3D5A-F8CB753BA4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"/>
          <a:stretch/>
        </p:blipFill>
        <p:spPr>
          <a:xfrm>
            <a:off x="0" y="103682"/>
            <a:ext cx="4092454" cy="1060132"/>
          </a:xfrm>
          <a:prstGeom prst="rect">
            <a:avLst/>
          </a:prstGeom>
        </p:spPr>
      </p:pic>
      <p:pic>
        <p:nvPicPr>
          <p:cNvPr id="4098" name="Picture 2" descr="Niloo Jaribi - Senior Machine Learning Engineer - Bellevue, Washington,  United States | LinkedIn">
            <a:extLst>
              <a:ext uri="{FF2B5EF4-FFF2-40B4-BE49-F238E27FC236}">
                <a16:creationId xmlns:a16="http://schemas.microsoft.com/office/drawing/2014/main" id="{14566125-EB90-CA1F-1094-583B11F44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12413" r="27961" b="43174"/>
          <a:stretch/>
        </p:blipFill>
        <p:spPr bwMode="auto">
          <a:xfrm>
            <a:off x="9254198" y="2030414"/>
            <a:ext cx="168460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bak Jack Mortazavi, PhD &lt; Yale School of Medicine">
            <a:extLst>
              <a:ext uri="{FF2B5EF4-FFF2-40B4-BE49-F238E27FC236}">
                <a16:creationId xmlns:a16="http://schemas.microsoft.com/office/drawing/2014/main" id="{530BAF4C-B889-2F12-4CAF-CB868B9B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92" y="4495800"/>
            <a:ext cx="140126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llaborators — Morpho/genesis Lab">
            <a:extLst>
              <a:ext uri="{FF2B5EF4-FFF2-40B4-BE49-F238E27FC236}">
                <a16:creationId xmlns:a16="http://schemas.microsoft.com/office/drawing/2014/main" id="{5FDCDC2F-9414-DF86-A5B4-86DE3F0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199" y="4495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siful Arefeen | EMIL">
            <a:extLst>
              <a:ext uri="{FF2B5EF4-FFF2-40B4-BE49-F238E27FC236}">
                <a16:creationId xmlns:a16="http://schemas.microsoft.com/office/drawing/2014/main" id="{C570EF82-0E56-188F-4007-C769F87C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26" y="2030414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625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AC65-C2C6-D2FB-D8A7-E96A6FADF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Facts and 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7BB75-258B-08C6-EBAD-7C1A668AF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3"/>
            <a:ext cx="10972800" cy="5654675"/>
          </a:xfrm>
        </p:spPr>
        <p:txBody>
          <a:bodyPr>
            <a:normAutofit/>
          </a:bodyPr>
          <a:lstStyle/>
          <a:p>
            <a:r>
              <a:rPr lang="en-US" sz="2400" dirty="0"/>
              <a:t>Almost two thirds of all deaths in 21</a:t>
            </a:r>
            <a:r>
              <a:rPr lang="en-US" sz="2400" baseline="30000" dirty="0"/>
              <a:t>st</a:t>
            </a:r>
            <a:r>
              <a:rPr lang="en-US" sz="2400" dirty="0"/>
              <a:t> century are due to </a:t>
            </a:r>
            <a:r>
              <a:rPr lang="en-US" sz="2400" b="1" dirty="0">
                <a:solidFill>
                  <a:srgbClr val="952B3D"/>
                </a:solidFill>
              </a:rPr>
              <a:t>diabetes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952B3D"/>
                </a:solidFill>
              </a:rPr>
              <a:t>cancer</a:t>
            </a:r>
            <a:r>
              <a:rPr lang="en-US" sz="2400" dirty="0"/>
              <a:t> and other </a:t>
            </a:r>
            <a:r>
              <a:rPr lang="en-US" sz="2400" b="1" dirty="0">
                <a:solidFill>
                  <a:srgbClr val="952B3D"/>
                </a:solidFill>
              </a:rPr>
              <a:t>chronic conditions</a:t>
            </a:r>
          </a:p>
          <a:p>
            <a:r>
              <a:rPr lang="en-US" sz="2400" dirty="0"/>
              <a:t>Risk from these disorders can be </a:t>
            </a:r>
          </a:p>
          <a:p>
            <a:pPr marL="0" indent="0">
              <a:buNone/>
            </a:pPr>
            <a:r>
              <a:rPr lang="en-US" sz="2400" dirty="0"/>
              <a:t>minimized by maintaining </a:t>
            </a:r>
            <a:r>
              <a:rPr lang="en-US" sz="2400" b="1" dirty="0">
                <a:solidFill>
                  <a:srgbClr val="952B3D"/>
                </a:solidFill>
              </a:rPr>
              <a:t>proper diet</a:t>
            </a:r>
            <a:r>
              <a:rPr lang="en-US" sz="2400" dirty="0"/>
              <a:t>,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952B3D"/>
                </a:solidFill>
              </a:rPr>
              <a:t>reducing fats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952B3D"/>
                </a:solidFill>
              </a:rPr>
              <a:t>carbs</a:t>
            </a:r>
            <a:r>
              <a:rPr lang="en-US" sz="2400" dirty="0"/>
              <a:t> and ensuring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952B3D"/>
                </a:solidFill>
              </a:rPr>
              <a:t>healthy lifestyle</a:t>
            </a:r>
          </a:p>
          <a:p>
            <a:r>
              <a:rPr lang="en-US" sz="2400" dirty="0"/>
              <a:t>There is a need to </a:t>
            </a:r>
            <a:r>
              <a:rPr lang="en-US" sz="2400" b="1" dirty="0">
                <a:solidFill>
                  <a:srgbClr val="952B3D"/>
                </a:solidFill>
              </a:rPr>
              <a:t>identify proper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952B3D"/>
                </a:solidFill>
              </a:rPr>
              <a:t>location </a:t>
            </a:r>
            <a:r>
              <a:rPr lang="en-US" sz="2400" dirty="0"/>
              <a:t>and</a:t>
            </a:r>
            <a:r>
              <a:rPr lang="en-US" sz="2400" b="1" dirty="0">
                <a:solidFill>
                  <a:srgbClr val="952B3D"/>
                </a:solidFill>
              </a:rPr>
              <a:t> method to channel effort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952B3D"/>
                </a:solidFill>
              </a:rPr>
              <a:t>Correctly</a:t>
            </a:r>
          </a:p>
          <a:p>
            <a:pPr marL="0" indent="0">
              <a:buNone/>
            </a:pPr>
            <a:endParaRPr lang="en-US" sz="2400" b="1" dirty="0">
              <a:solidFill>
                <a:srgbClr val="952B3D"/>
              </a:solidFill>
            </a:endParaRPr>
          </a:p>
          <a:p>
            <a:pPr marL="0" indent="0">
              <a:buNone/>
            </a:pPr>
            <a:r>
              <a:rPr lang="en-US" sz="2000" dirty="0"/>
              <a:t>Healthcare cost of chronic disease – </a:t>
            </a:r>
          </a:p>
          <a:p>
            <a:pPr marL="0" indent="0">
              <a:buNone/>
            </a:pPr>
            <a:r>
              <a:rPr lang="en-US" sz="2000" dirty="0"/>
              <a:t>                   </a:t>
            </a:r>
            <a:r>
              <a:rPr lang="en-US" sz="2800" b="1" dirty="0">
                <a:solidFill>
                  <a:srgbClr val="FF0000"/>
                </a:solidFill>
              </a:rPr>
              <a:t>$4.1 trillion annually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3847E-09A9-B92D-FC01-E1EBBBA0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B17120-F33B-5766-9474-01DB47CB2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9" t="20000"/>
          <a:stretch/>
        </p:blipFill>
        <p:spPr bwMode="auto">
          <a:xfrm>
            <a:off x="6324600" y="1470594"/>
            <a:ext cx="5578474" cy="48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E85EC8-61A7-9966-B803-6126B271A0D8}"/>
              </a:ext>
            </a:extLst>
          </p:cNvPr>
          <p:cNvSpPr txBox="1"/>
          <p:nvPr/>
        </p:nvSpPr>
        <p:spPr>
          <a:xfrm>
            <a:off x="8902195" y="6270422"/>
            <a:ext cx="728084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U</a:t>
            </a:r>
            <a:r>
              <a:rPr lang="en-US" sz="2000" b="1" i="1" dirty="0">
                <a:solidFill>
                  <a:srgbClr val="1F13B7"/>
                </a:solidFill>
              </a:rPr>
              <a:t>S</a:t>
            </a:r>
            <a:r>
              <a:rPr lang="en-US" sz="2000" b="1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34725-E782-5F58-898D-18AFA4F2DBE9}"/>
              </a:ext>
            </a:extLst>
          </p:cNvPr>
          <p:cNvSpPr txBox="1"/>
          <p:nvPr/>
        </p:nvSpPr>
        <p:spPr>
          <a:xfrm>
            <a:off x="4540349" y="6233242"/>
            <a:ext cx="1207382" cy="24622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1000" i="1" dirty="0"/>
              <a:t>According to CDC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CD776-62D7-9F47-250F-DF6958BA48E9}"/>
              </a:ext>
            </a:extLst>
          </p:cNvPr>
          <p:cNvSpPr txBox="1"/>
          <p:nvPr/>
        </p:nvSpPr>
        <p:spPr>
          <a:xfrm>
            <a:off x="609600" y="6606062"/>
            <a:ext cx="2416046" cy="2308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900" i="1" dirty="0"/>
              <a:t>Image credit: https://</a:t>
            </a:r>
            <a:r>
              <a:rPr lang="en-US" sz="900" i="1" dirty="0" err="1"/>
              <a:t>ec.europa.eu</a:t>
            </a:r>
            <a:r>
              <a:rPr lang="en-US" sz="900" i="1" dirty="0"/>
              <a:t>/research/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0FB0E-E947-7620-C08B-A6A12D970A8D}"/>
              </a:ext>
            </a:extLst>
          </p:cNvPr>
          <p:cNvSpPr txBox="1"/>
          <p:nvPr/>
        </p:nvSpPr>
        <p:spPr>
          <a:xfrm>
            <a:off x="10772308" y="2494865"/>
            <a:ext cx="1418721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Cardiovascular disease 31%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1EDCED-05C0-B658-E4DF-3AF9919AA988}"/>
              </a:ext>
            </a:extLst>
          </p:cNvPr>
          <p:cNvSpPr txBox="1"/>
          <p:nvPr/>
        </p:nvSpPr>
        <p:spPr>
          <a:xfrm>
            <a:off x="6358976" y="1828800"/>
            <a:ext cx="1906588" cy="6463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1200" i="1" dirty="0"/>
              <a:t>Communicable, maternal, perinatal and nutritional conditions 6%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6F724E-0621-802E-B10E-F34CD048F680}"/>
              </a:ext>
            </a:extLst>
          </p:cNvPr>
          <p:cNvCxnSpPr>
            <a:cxnSpLocks/>
          </p:cNvCxnSpPr>
          <p:nvPr/>
        </p:nvCxnSpPr>
        <p:spPr>
          <a:xfrm flipH="1" flipV="1">
            <a:off x="8153400" y="2381934"/>
            <a:ext cx="112164" cy="1129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A64EFC-529E-2B82-E1D6-A8118DDAFD98}"/>
              </a:ext>
            </a:extLst>
          </p:cNvPr>
          <p:cNvSpPr txBox="1"/>
          <p:nvPr/>
        </p:nvSpPr>
        <p:spPr>
          <a:xfrm>
            <a:off x="8077200" y="1889448"/>
            <a:ext cx="1123950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1200" i="1" dirty="0"/>
              <a:t>Injuries 6%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A7D63-2823-A1C7-00E2-910216C4DAA2}"/>
              </a:ext>
            </a:extLst>
          </p:cNvPr>
          <p:cNvSpPr txBox="1"/>
          <p:nvPr/>
        </p:nvSpPr>
        <p:spPr>
          <a:xfrm>
            <a:off x="6349218" y="4855437"/>
            <a:ext cx="1123950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Diabetes 3%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9FF75-9C87-3329-6392-BC02FB562D44}"/>
              </a:ext>
            </a:extLst>
          </p:cNvPr>
          <p:cNvSpPr txBox="1"/>
          <p:nvPr/>
        </p:nvSpPr>
        <p:spPr>
          <a:xfrm>
            <a:off x="6478291" y="2909241"/>
            <a:ext cx="994877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1200" i="1" dirty="0"/>
              <a:t>Other NCDs 23%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F6FDAD-BCFE-FE28-BD66-4438A9C18179}"/>
              </a:ext>
            </a:extLst>
          </p:cNvPr>
          <p:cNvSpPr txBox="1"/>
          <p:nvPr/>
        </p:nvSpPr>
        <p:spPr>
          <a:xfrm>
            <a:off x="6858001" y="5167566"/>
            <a:ext cx="999098" cy="8309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1200" i="1" dirty="0"/>
              <a:t>Chronic respiratory diseases 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60D28C-293D-DA30-D3F3-61D39CB8396A}"/>
              </a:ext>
            </a:extLst>
          </p:cNvPr>
          <p:cNvSpPr txBox="1"/>
          <p:nvPr/>
        </p:nvSpPr>
        <p:spPr>
          <a:xfrm>
            <a:off x="10040453" y="5329511"/>
            <a:ext cx="1123950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Cancers 23%</a:t>
            </a:r>
          </a:p>
        </p:txBody>
      </p:sp>
    </p:spTree>
    <p:extLst>
      <p:ext uri="{BB962C8B-B14F-4D97-AF65-F5344CB8AC3E}">
        <p14:creationId xmlns:p14="http://schemas.microsoft.com/office/powerpoint/2010/main" val="213549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E9EB-EBCA-211D-8F9B-8AE5425C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68D2F-B4C1-9B63-98B1-27DE7C133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3"/>
            <a:ext cx="10972800" cy="5654675"/>
          </a:xfrm>
        </p:spPr>
        <p:txBody>
          <a:bodyPr>
            <a:normAutofit/>
          </a:bodyPr>
          <a:lstStyle/>
          <a:p>
            <a:r>
              <a:rPr lang="en-US" sz="2400" dirty="0"/>
              <a:t>Previous works/technologies/attempts were more interested in –</a:t>
            </a:r>
          </a:p>
          <a:p>
            <a:pPr lvl="1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Keeping track of food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/>
              <a:t>intakes using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apps</a:t>
            </a:r>
            <a:r>
              <a:rPr lang="en-US" sz="2000" dirty="0"/>
              <a:t> and wearable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sensors/cameras</a:t>
            </a:r>
          </a:p>
          <a:p>
            <a:pPr lvl="2"/>
            <a:r>
              <a:rPr lang="en-US" sz="1600" dirty="0"/>
              <a:t>Wrist worn IMU sensors and </a:t>
            </a:r>
            <a:r>
              <a:rPr lang="en-US" sz="1600" b="1" dirty="0">
                <a:solidFill>
                  <a:srgbClr val="0070C0"/>
                </a:solidFill>
              </a:rPr>
              <a:t>MyFitnessPal</a:t>
            </a:r>
            <a:r>
              <a:rPr lang="en-US" sz="1600" b="1" dirty="0"/>
              <a:t> </a:t>
            </a:r>
            <a:r>
              <a:rPr lang="en-US" sz="1600" dirty="0"/>
              <a:t>app</a:t>
            </a:r>
          </a:p>
          <a:p>
            <a:pPr lvl="1"/>
            <a:r>
              <a:rPr lang="en-US" sz="2000" dirty="0"/>
              <a:t>Used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computationally expensive intelligent algorithms</a:t>
            </a:r>
          </a:p>
          <a:p>
            <a:pPr lvl="1"/>
            <a:r>
              <a:rPr lang="en-US" sz="2000" dirty="0"/>
              <a:t>One-one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counselling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Issues</a:t>
            </a:r>
          </a:p>
          <a:p>
            <a:pPr lvl="1"/>
            <a:r>
              <a:rPr lang="en-US" sz="2000" dirty="0"/>
              <a:t>Not intelligent enough for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portion control</a:t>
            </a:r>
          </a:p>
          <a:p>
            <a:pPr lvl="1"/>
            <a:r>
              <a:rPr lang="en-US" sz="2000" dirty="0"/>
              <a:t>Sometimes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redundant</a:t>
            </a:r>
            <a:r>
              <a:rPr lang="en-US" sz="2000" dirty="0"/>
              <a:t> to necessity and not best for mobile implementations</a:t>
            </a:r>
          </a:p>
          <a:p>
            <a:pPr lvl="1"/>
            <a:r>
              <a:rPr lang="en-US" sz="2000" dirty="0"/>
              <a:t>Very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expensive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C8D4A-E5BD-FA3E-3C1C-3939C5B75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 descr="Your Home Screen is Getting a Makeover | Inspiration | MyFitnessPal">
            <a:extLst>
              <a:ext uri="{FF2B5EF4-FFF2-40B4-BE49-F238E27FC236}">
                <a16:creationId xmlns:a16="http://schemas.microsoft.com/office/drawing/2014/main" id="{89A2347C-A128-FED6-561E-572F527E3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7861" r="14476" b="6583"/>
          <a:stretch/>
        </p:blipFill>
        <p:spPr bwMode="auto">
          <a:xfrm>
            <a:off x="10132988" y="1600200"/>
            <a:ext cx="2057391" cy="398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F2DCC8C-685D-20B3-4845-CF2ACE305FBF}"/>
              </a:ext>
            </a:extLst>
          </p:cNvPr>
          <p:cNvGrpSpPr/>
          <p:nvPr/>
        </p:nvGrpSpPr>
        <p:grpSpPr>
          <a:xfrm>
            <a:off x="609600" y="1676400"/>
            <a:ext cx="457200" cy="2590800"/>
            <a:chOff x="609600" y="1676400"/>
            <a:chExt cx="457200" cy="25908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42470F-9297-B081-3795-87A15E7D84CE}"/>
                </a:ext>
              </a:extLst>
            </p:cNvPr>
            <p:cNvCxnSpPr/>
            <p:nvPr/>
          </p:nvCxnSpPr>
          <p:spPr>
            <a:xfrm flipH="1">
              <a:off x="609600" y="1676400"/>
              <a:ext cx="45720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4C0E01-D047-5CAE-C8E7-8AD877C853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" y="1676400"/>
              <a:ext cx="0" cy="259080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FDE426-D0F2-261C-B4E0-A00DE39ACBE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" y="4267200"/>
              <a:ext cx="457200" cy="0"/>
            </a:xfrm>
            <a:prstGeom prst="line">
              <a:avLst/>
            </a:prstGeom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85323A-A4F1-125A-8875-080938684B06}"/>
              </a:ext>
            </a:extLst>
          </p:cNvPr>
          <p:cNvGrpSpPr/>
          <p:nvPr/>
        </p:nvGrpSpPr>
        <p:grpSpPr>
          <a:xfrm>
            <a:off x="609599" y="2362200"/>
            <a:ext cx="457200" cy="2241977"/>
            <a:chOff x="609600" y="1676400"/>
            <a:chExt cx="457200" cy="25908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E562FE-CC66-EABE-9541-7BCD3709A8A6}"/>
                </a:ext>
              </a:extLst>
            </p:cNvPr>
            <p:cNvCxnSpPr/>
            <p:nvPr/>
          </p:nvCxnSpPr>
          <p:spPr>
            <a:xfrm flipH="1">
              <a:off x="609600" y="1676400"/>
              <a:ext cx="45720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B1F836-BE81-A020-44DC-AF9C3EB14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" y="1676400"/>
              <a:ext cx="0" cy="259080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B64B05-33DA-777D-559F-C3F2869EAEF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" y="4267200"/>
              <a:ext cx="457200" cy="0"/>
            </a:xfrm>
            <a:prstGeom prst="line">
              <a:avLst/>
            </a:prstGeom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2BBB81-889F-613B-6A43-F46C80AC303E}"/>
              </a:ext>
            </a:extLst>
          </p:cNvPr>
          <p:cNvGrpSpPr/>
          <p:nvPr/>
        </p:nvGrpSpPr>
        <p:grpSpPr>
          <a:xfrm>
            <a:off x="609599" y="2711020"/>
            <a:ext cx="457200" cy="2241977"/>
            <a:chOff x="609600" y="1676400"/>
            <a:chExt cx="457200" cy="25908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14A272-CBF5-4B21-BE2B-D7E9F01F4003}"/>
                </a:ext>
              </a:extLst>
            </p:cNvPr>
            <p:cNvCxnSpPr/>
            <p:nvPr/>
          </p:nvCxnSpPr>
          <p:spPr>
            <a:xfrm flipH="1">
              <a:off x="609600" y="1676400"/>
              <a:ext cx="457200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B06BD2-D1C5-F977-D170-2CFB8DEA24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" y="1676400"/>
              <a:ext cx="0" cy="259080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32DBC88-AE15-B6C6-9537-21D1C09B563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" y="4267200"/>
              <a:ext cx="457200" cy="0"/>
            </a:xfrm>
            <a:prstGeom prst="line">
              <a:avLst/>
            </a:prstGeom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2054" name="Picture 6">
            <a:extLst>
              <a:ext uri="{FF2B5EF4-FFF2-40B4-BE49-F238E27FC236}">
                <a16:creationId xmlns:a16="http://schemas.microsoft.com/office/drawing/2014/main" id="{947C5A23-B2E2-F167-8942-895838AC3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68788"/>
            <a:ext cx="1469135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561A0C-167D-330A-C1C4-2B4C5BE18849}"/>
              </a:ext>
            </a:extLst>
          </p:cNvPr>
          <p:cNvSpPr txBox="1"/>
          <p:nvPr/>
        </p:nvSpPr>
        <p:spPr>
          <a:xfrm>
            <a:off x="609600" y="6606062"/>
            <a:ext cx="2416046" cy="2308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900" i="1" dirty="0"/>
              <a:t>Image credit: https://</a:t>
            </a:r>
            <a:r>
              <a:rPr lang="en-US" sz="900" i="1" dirty="0" err="1"/>
              <a:t>blog.myfitnesspal.com</a:t>
            </a:r>
            <a:r>
              <a:rPr lang="en-US" sz="900" i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847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C3F8-E31B-1BE8-BD07-EE135D1C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D2200-D9E8-D195-13F1-E5EFFD10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DA4099-AEA1-C638-1CDD-535A34DE0159}"/>
              </a:ext>
            </a:extLst>
          </p:cNvPr>
          <p:cNvCxnSpPr/>
          <p:nvPr/>
        </p:nvCxnSpPr>
        <p:spPr>
          <a:xfrm>
            <a:off x="2549267" y="3930867"/>
            <a:ext cx="7813933" cy="0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Cloud 7">
            <a:extLst>
              <a:ext uri="{FF2B5EF4-FFF2-40B4-BE49-F238E27FC236}">
                <a16:creationId xmlns:a16="http://schemas.microsoft.com/office/drawing/2014/main" id="{08C3A21E-9FE0-E918-8EEB-0E49A760AFC2}"/>
              </a:ext>
            </a:extLst>
          </p:cNvPr>
          <p:cNvSpPr/>
          <p:nvPr/>
        </p:nvSpPr>
        <p:spPr>
          <a:xfrm>
            <a:off x="259510" y="990600"/>
            <a:ext cx="2209800" cy="6858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need to get better shape…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E251AA-6F38-E4DD-4D91-FBDD593242CE}"/>
              </a:ext>
            </a:extLst>
          </p:cNvPr>
          <p:cNvSpPr/>
          <p:nvPr/>
        </p:nvSpPr>
        <p:spPr>
          <a:xfrm>
            <a:off x="1074231" y="1760472"/>
            <a:ext cx="215390" cy="17855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62E495-52B5-D0A0-B0AC-49E2BAB339B9}"/>
              </a:ext>
            </a:extLst>
          </p:cNvPr>
          <p:cNvSpPr/>
          <p:nvPr/>
        </p:nvSpPr>
        <p:spPr>
          <a:xfrm>
            <a:off x="1229462" y="2030296"/>
            <a:ext cx="135835" cy="15016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BFEFB-3C10-17E6-5DDB-891134C97C49}"/>
              </a:ext>
            </a:extLst>
          </p:cNvPr>
          <p:cNvSpPr txBox="1"/>
          <p:nvPr/>
        </p:nvSpPr>
        <p:spPr>
          <a:xfrm>
            <a:off x="498972" y="2512609"/>
            <a:ext cx="684803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b="1" i="1" dirty="0"/>
              <a:t>Bob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7FD4F8-0885-DEDD-9784-B85B27D64463}"/>
              </a:ext>
            </a:extLst>
          </p:cNvPr>
          <p:cNvCxnSpPr>
            <a:cxnSpLocks/>
          </p:cNvCxnSpPr>
          <p:nvPr/>
        </p:nvCxnSpPr>
        <p:spPr>
          <a:xfrm flipV="1">
            <a:off x="3708400" y="3930867"/>
            <a:ext cx="0" cy="381000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CAA182-C9D6-F484-FC78-D08B4C00D9F7}"/>
              </a:ext>
            </a:extLst>
          </p:cNvPr>
          <p:cNvCxnSpPr>
            <a:cxnSpLocks/>
          </p:cNvCxnSpPr>
          <p:nvPr/>
        </p:nvCxnSpPr>
        <p:spPr>
          <a:xfrm flipV="1">
            <a:off x="5080000" y="3930867"/>
            <a:ext cx="0" cy="381000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500C4D-9CB9-F1FC-ADAC-3B27D1BAA1AE}"/>
              </a:ext>
            </a:extLst>
          </p:cNvPr>
          <p:cNvCxnSpPr>
            <a:cxnSpLocks/>
          </p:cNvCxnSpPr>
          <p:nvPr/>
        </p:nvCxnSpPr>
        <p:spPr>
          <a:xfrm flipV="1">
            <a:off x="6527800" y="3930867"/>
            <a:ext cx="0" cy="381000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2C19EC-A365-3974-FA4B-82FB43B8AA62}"/>
              </a:ext>
            </a:extLst>
          </p:cNvPr>
          <p:cNvCxnSpPr>
            <a:cxnSpLocks/>
          </p:cNvCxnSpPr>
          <p:nvPr/>
        </p:nvCxnSpPr>
        <p:spPr>
          <a:xfrm flipV="1">
            <a:off x="7899400" y="3930867"/>
            <a:ext cx="0" cy="381000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398EA8-1400-ACBD-9D66-F131080BBD14}"/>
              </a:ext>
            </a:extLst>
          </p:cNvPr>
          <p:cNvCxnSpPr>
            <a:cxnSpLocks/>
          </p:cNvCxnSpPr>
          <p:nvPr/>
        </p:nvCxnSpPr>
        <p:spPr>
          <a:xfrm flipV="1">
            <a:off x="9271000" y="3930867"/>
            <a:ext cx="0" cy="381000"/>
          </a:xfrm>
          <a:prstGeom prst="line">
            <a:avLst/>
          </a:prstGeom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A382ADE-C724-C4DD-0C69-A2002B178B18}"/>
              </a:ext>
            </a:extLst>
          </p:cNvPr>
          <p:cNvCxnSpPr/>
          <p:nvPr/>
        </p:nvCxnSpPr>
        <p:spPr>
          <a:xfrm>
            <a:off x="2549267" y="4121367"/>
            <a:ext cx="1104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7916C5-4B68-E56A-3947-C7040CFA0946}"/>
              </a:ext>
            </a:extLst>
          </p:cNvPr>
          <p:cNvCxnSpPr/>
          <p:nvPr/>
        </p:nvCxnSpPr>
        <p:spPr>
          <a:xfrm>
            <a:off x="3860800" y="4121367"/>
            <a:ext cx="1104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805D32-1A12-E7C5-6715-FE166DB9AC08}"/>
              </a:ext>
            </a:extLst>
          </p:cNvPr>
          <p:cNvCxnSpPr/>
          <p:nvPr/>
        </p:nvCxnSpPr>
        <p:spPr>
          <a:xfrm>
            <a:off x="5270500" y="4119710"/>
            <a:ext cx="1104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F94D4E-7687-401B-49DE-E0A33D380386}"/>
              </a:ext>
            </a:extLst>
          </p:cNvPr>
          <p:cNvCxnSpPr/>
          <p:nvPr/>
        </p:nvCxnSpPr>
        <p:spPr>
          <a:xfrm>
            <a:off x="6680200" y="4127993"/>
            <a:ext cx="1104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F77426-5271-C869-2A4F-A42BEDB39BF2}"/>
              </a:ext>
            </a:extLst>
          </p:cNvPr>
          <p:cNvCxnSpPr/>
          <p:nvPr/>
        </p:nvCxnSpPr>
        <p:spPr>
          <a:xfrm>
            <a:off x="8051800" y="4136276"/>
            <a:ext cx="1104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27FF26-18F3-9B48-37BA-DD9140E088DB}"/>
              </a:ext>
            </a:extLst>
          </p:cNvPr>
          <p:cNvCxnSpPr>
            <a:cxnSpLocks/>
          </p:cNvCxnSpPr>
          <p:nvPr/>
        </p:nvCxnSpPr>
        <p:spPr>
          <a:xfrm>
            <a:off x="9347200" y="4136276"/>
            <a:ext cx="101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92114D-726A-F55B-17B0-CEF7A40E216B}"/>
              </a:ext>
            </a:extLst>
          </p:cNvPr>
          <p:cNvSpPr txBox="1"/>
          <p:nvPr/>
        </p:nvSpPr>
        <p:spPr>
          <a:xfrm>
            <a:off x="2597090" y="4176071"/>
            <a:ext cx="1070113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200" dirty="0"/>
              <a:t>Intervention cycle </a:t>
            </a:r>
            <a:r>
              <a:rPr lang="en-US" sz="1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14D47E-FFE5-7D1C-C5B2-263FFD66307C}"/>
              </a:ext>
            </a:extLst>
          </p:cNvPr>
          <p:cNvSpPr txBox="1"/>
          <p:nvPr/>
        </p:nvSpPr>
        <p:spPr>
          <a:xfrm>
            <a:off x="3878193" y="4181040"/>
            <a:ext cx="1070113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200" dirty="0"/>
              <a:t>Intervention cycle </a:t>
            </a:r>
            <a:r>
              <a:rPr lang="en-US" sz="1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69DFE4-C5A1-AFF2-26DA-F49E233375D7}"/>
              </a:ext>
            </a:extLst>
          </p:cNvPr>
          <p:cNvSpPr txBox="1"/>
          <p:nvPr/>
        </p:nvSpPr>
        <p:spPr>
          <a:xfrm>
            <a:off x="5287893" y="4172758"/>
            <a:ext cx="1070113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200" dirty="0"/>
              <a:t>Intervention cycle </a:t>
            </a:r>
            <a:r>
              <a:rPr lang="en-US" sz="1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AC1A71-A2DA-316D-193A-3A514E31A6CB}"/>
              </a:ext>
            </a:extLst>
          </p:cNvPr>
          <p:cNvSpPr txBox="1"/>
          <p:nvPr/>
        </p:nvSpPr>
        <p:spPr>
          <a:xfrm>
            <a:off x="6697593" y="4181039"/>
            <a:ext cx="1070113" cy="2769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200" dirty="0"/>
              <a:t>…..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08897F-9F4C-5C31-FC40-35002FD2B502}"/>
              </a:ext>
            </a:extLst>
          </p:cNvPr>
          <p:cNvSpPr txBox="1"/>
          <p:nvPr/>
        </p:nvSpPr>
        <p:spPr>
          <a:xfrm>
            <a:off x="8069193" y="4181039"/>
            <a:ext cx="1070113" cy="2769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200" dirty="0"/>
              <a:t>…..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145A0A-63A0-4783-CA08-D43D98A83B99}"/>
              </a:ext>
            </a:extLst>
          </p:cNvPr>
          <p:cNvSpPr txBox="1"/>
          <p:nvPr/>
        </p:nvSpPr>
        <p:spPr>
          <a:xfrm>
            <a:off x="9309279" y="4176451"/>
            <a:ext cx="1070113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200" dirty="0"/>
              <a:t>Intervention cycle </a:t>
            </a:r>
            <a:r>
              <a:rPr lang="en-US" sz="1200" b="1" dirty="0">
                <a:solidFill>
                  <a:srgbClr val="FF0000"/>
                </a:solidFill>
              </a:rPr>
              <a:t>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A6FEFE-6E31-1447-76C7-0762F63B5B9D}"/>
              </a:ext>
            </a:extLst>
          </p:cNvPr>
          <p:cNvGrpSpPr/>
          <p:nvPr/>
        </p:nvGrpSpPr>
        <p:grpSpPr>
          <a:xfrm>
            <a:off x="2488484" y="1072242"/>
            <a:ext cx="7935498" cy="936993"/>
            <a:chOff x="2258049" y="2492007"/>
            <a:chExt cx="7935498" cy="93699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E9F9297-B795-881D-EBCC-ACCB1FAB791B}"/>
                </a:ext>
              </a:extLst>
            </p:cNvPr>
            <p:cNvGrpSpPr/>
            <p:nvPr/>
          </p:nvGrpSpPr>
          <p:grpSpPr>
            <a:xfrm>
              <a:off x="2393890" y="2791852"/>
              <a:ext cx="7664510" cy="637148"/>
              <a:chOff x="2393890" y="2391742"/>
              <a:chExt cx="7664510" cy="1037258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B26EA6A-7F3B-BDDC-B236-324A3B20DA0A}"/>
                  </a:ext>
                </a:extLst>
              </p:cNvPr>
              <p:cNvCxnSpPr/>
              <p:nvPr/>
            </p:nvCxnSpPr>
            <p:spPr>
              <a:xfrm>
                <a:off x="2393890" y="3429000"/>
                <a:ext cx="766451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3AEACE8-2687-E175-A05C-27AEDBF50D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3890" y="2391742"/>
                <a:ext cx="7664510" cy="8086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0A4BC7C-4ECE-8954-F3D6-AB0D5DAE18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3890" y="2391742"/>
                <a:ext cx="0" cy="103725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219BEBD-0930-EADE-45B2-4F619E0BA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8399" y="3200400"/>
                <a:ext cx="1" cy="22859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3B80E1-8175-56F8-D090-1194D1948257}"/>
                </a:ext>
              </a:extLst>
            </p:cNvPr>
            <p:cNvSpPr txBox="1"/>
            <p:nvPr/>
          </p:nvSpPr>
          <p:spPr>
            <a:xfrm>
              <a:off x="4019823" y="3052547"/>
              <a:ext cx="2937022" cy="30777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r>
                <a:rPr lang="en-US" sz="1400" b="1" i="1" dirty="0"/>
                <a:t>Consumption (</a:t>
              </a:r>
              <a:r>
                <a:rPr lang="en-US" sz="1400" b="1" i="1" dirty="0" err="1"/>
                <a:t>cal</a:t>
              </a:r>
              <a:r>
                <a:rPr lang="en-US" sz="1400" b="1" i="1" dirty="0"/>
                <a:t>, protein, carb)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737D88-9018-E982-ADD3-8E0910E44FBA}"/>
                </a:ext>
              </a:extLst>
            </p:cNvPr>
            <p:cNvSpPr txBox="1"/>
            <p:nvPr/>
          </p:nvSpPr>
          <p:spPr>
            <a:xfrm>
              <a:off x="2258049" y="2492007"/>
              <a:ext cx="1159292" cy="30777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r>
                <a:rPr lang="en-US" sz="1400" i="1" dirty="0"/>
                <a:t>3200 calorie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D6316F-73E7-68A6-A69B-96906598E90A}"/>
                </a:ext>
              </a:extLst>
            </p:cNvPr>
            <p:cNvSpPr txBox="1"/>
            <p:nvPr/>
          </p:nvSpPr>
          <p:spPr>
            <a:xfrm>
              <a:off x="9034255" y="2886327"/>
              <a:ext cx="1159292" cy="30777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r>
                <a:rPr lang="en-US" sz="1400" i="1" dirty="0"/>
                <a:t>2200 calorie</a:t>
              </a:r>
            </a:p>
          </p:txBody>
        </p:sp>
      </p:grpSp>
      <p:pic>
        <p:nvPicPr>
          <p:cNvPr id="38" name="Picture 12" descr="List Icon Clipart Transparent PNG Hd, List Icon, List Icons, Record, Pen  PNG Image For Free Download">
            <a:extLst>
              <a:ext uri="{FF2B5EF4-FFF2-40B4-BE49-F238E27FC236}">
                <a16:creationId xmlns:a16="http://schemas.microsoft.com/office/drawing/2014/main" id="{AC49BC88-7C4C-318B-17F8-0E455737D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672" y="3193772"/>
            <a:ext cx="618397" cy="6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List Icon Clipart Transparent PNG Hd, List Icon, List Icons, Record, Pen  PNG Image For Free Download">
            <a:extLst>
              <a:ext uri="{FF2B5EF4-FFF2-40B4-BE49-F238E27FC236}">
                <a16:creationId xmlns:a16="http://schemas.microsoft.com/office/drawing/2014/main" id="{33305289-723D-4049-A957-FF57CBBB3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50" y="3188959"/>
            <a:ext cx="618397" cy="6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List Icon Clipart Transparent PNG Hd, List Icon, List Icons, Record, Pen  PNG Image For Free Download">
            <a:extLst>
              <a:ext uri="{FF2B5EF4-FFF2-40B4-BE49-F238E27FC236}">
                <a16:creationId xmlns:a16="http://schemas.microsoft.com/office/drawing/2014/main" id="{0C83B54B-D692-66FA-6796-CAD7A9F7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50" y="3188316"/>
            <a:ext cx="618397" cy="6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List Icon Clipart Transparent PNG Hd, List Icon, List Icons, Record, Pen  PNG Image For Free Download">
            <a:extLst>
              <a:ext uri="{FF2B5EF4-FFF2-40B4-BE49-F238E27FC236}">
                <a16:creationId xmlns:a16="http://schemas.microsoft.com/office/drawing/2014/main" id="{6422EFDE-DEEA-93BC-E303-3D8D1201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08" y="3187872"/>
            <a:ext cx="621792" cy="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List Icon Clipart Transparent PNG Hd, List Icon, List Icons, Record, Pen  PNG Image For Free Download">
            <a:extLst>
              <a:ext uri="{FF2B5EF4-FFF2-40B4-BE49-F238E27FC236}">
                <a16:creationId xmlns:a16="http://schemas.microsoft.com/office/drawing/2014/main" id="{D6CF6985-3CFB-FBAE-7443-8D3FF21F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25" y="3189145"/>
            <a:ext cx="618397" cy="6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List Icon Clipart Transparent PNG Hd, List Icon, List Icons, Record, Pen  PNG Image For Free Download">
            <a:extLst>
              <a:ext uri="{FF2B5EF4-FFF2-40B4-BE49-F238E27FC236}">
                <a16:creationId xmlns:a16="http://schemas.microsoft.com/office/drawing/2014/main" id="{A19A860C-CABA-C9A9-D574-4346C823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002" y="3184503"/>
            <a:ext cx="618397" cy="6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9BD5650-1E1B-9042-4F51-39B4C6A2AA08}"/>
              </a:ext>
            </a:extLst>
          </p:cNvPr>
          <p:cNvSpPr txBox="1"/>
          <p:nvPr/>
        </p:nvSpPr>
        <p:spPr>
          <a:xfrm>
            <a:off x="2575701" y="2844957"/>
            <a:ext cx="1042779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000" i="1" dirty="0"/>
              <a:t>Food suggestions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C4783E-7D32-10BA-0915-448D33C8E9DE}"/>
              </a:ext>
            </a:extLst>
          </p:cNvPr>
          <p:cNvSpPr txBox="1"/>
          <p:nvPr/>
        </p:nvSpPr>
        <p:spPr>
          <a:xfrm>
            <a:off x="3891858" y="2820631"/>
            <a:ext cx="1042779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000" i="1" dirty="0"/>
              <a:t>Food suggestions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45D562-E6A4-5B59-7D03-36D534F6E4D6}"/>
              </a:ext>
            </a:extLst>
          </p:cNvPr>
          <p:cNvSpPr txBox="1"/>
          <p:nvPr/>
        </p:nvSpPr>
        <p:spPr>
          <a:xfrm>
            <a:off x="5299365" y="2820631"/>
            <a:ext cx="1042779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000" i="1" dirty="0"/>
              <a:t>Food suggestions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E25CDD7-33A0-9FCE-EE79-BE8F73396306}"/>
              </a:ext>
            </a:extLst>
          </p:cNvPr>
          <p:cNvSpPr txBox="1"/>
          <p:nvPr/>
        </p:nvSpPr>
        <p:spPr>
          <a:xfrm>
            <a:off x="6712958" y="2821995"/>
            <a:ext cx="1042779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000" i="1" dirty="0"/>
              <a:t>Food suggestions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E269DF-7ACE-396B-8E65-D06CD1D34441}"/>
              </a:ext>
            </a:extLst>
          </p:cNvPr>
          <p:cNvSpPr txBox="1"/>
          <p:nvPr/>
        </p:nvSpPr>
        <p:spPr>
          <a:xfrm>
            <a:off x="8082859" y="2812079"/>
            <a:ext cx="1042779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000" i="1" dirty="0"/>
              <a:t>Food suggestions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8DDA460-B015-201E-BE42-FF2E134B2582}"/>
              </a:ext>
            </a:extLst>
          </p:cNvPr>
          <p:cNvSpPr txBox="1"/>
          <p:nvPr/>
        </p:nvSpPr>
        <p:spPr>
          <a:xfrm>
            <a:off x="9333687" y="2809912"/>
            <a:ext cx="1042779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sz="1000" i="1" dirty="0"/>
              <a:t>Food suggestions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833380-3862-4FD1-C5E1-24B7EF7A4470}"/>
              </a:ext>
            </a:extLst>
          </p:cNvPr>
          <p:cNvSpPr txBox="1"/>
          <p:nvPr/>
        </p:nvSpPr>
        <p:spPr>
          <a:xfrm>
            <a:off x="5403425" y="2112499"/>
            <a:ext cx="1877437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Our algorithm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43F1267-EA72-ACE9-50C2-F9029F0CC6A7}"/>
              </a:ext>
            </a:extLst>
          </p:cNvPr>
          <p:cNvCxnSpPr>
            <a:stCxn id="50" idx="3"/>
            <a:endCxn id="49" idx="0"/>
          </p:cNvCxnSpPr>
          <p:nvPr/>
        </p:nvCxnSpPr>
        <p:spPr>
          <a:xfrm>
            <a:off x="7280862" y="2312554"/>
            <a:ext cx="2574215" cy="497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02189B5-1DC1-B57A-79CB-15819BBE833C}"/>
              </a:ext>
            </a:extLst>
          </p:cNvPr>
          <p:cNvCxnSpPr>
            <a:cxnSpLocks/>
            <a:stCxn id="50" idx="1"/>
            <a:endCxn id="44" idx="0"/>
          </p:cNvCxnSpPr>
          <p:nvPr/>
        </p:nvCxnSpPr>
        <p:spPr>
          <a:xfrm flipH="1">
            <a:off x="3097091" y="2312554"/>
            <a:ext cx="2306334" cy="532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7264EB6-0760-6A5A-2138-46304CB81BCF}"/>
              </a:ext>
            </a:extLst>
          </p:cNvPr>
          <p:cNvSpPr txBox="1"/>
          <p:nvPr/>
        </p:nvSpPr>
        <p:spPr>
          <a:xfrm>
            <a:off x="594548" y="4725752"/>
            <a:ext cx="10927992" cy="193899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dirty="0"/>
              <a:t>Along the way, the algorithm will -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Help Bob reach his diet goal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by gradually lowering his consumptions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Suggest food items from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USDA dataset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Prevent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drastic changes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Accommodate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Bob’s adherence level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Optimizations for multiple macro/micronutrients (calorie, carb, fat…..) simultaneously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E4FCA0-2662-E45F-C9B2-C6B6E62CACE4}"/>
              </a:ext>
            </a:extLst>
          </p:cNvPr>
          <p:cNvSpPr txBox="1"/>
          <p:nvPr/>
        </p:nvSpPr>
        <p:spPr>
          <a:xfrm>
            <a:off x="187183" y="2780323"/>
            <a:ext cx="883575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i="1" dirty="0"/>
              <a:t>obese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77420BC-D9BA-43F4-4481-52A524F12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3" t="16874" r="48988" b="9772"/>
          <a:stretch/>
        </p:blipFill>
        <p:spPr>
          <a:xfrm>
            <a:off x="982112" y="2180460"/>
            <a:ext cx="1471147" cy="25452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A975C76-D33D-F724-41CE-199C7A090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91" t="17157" r="9926" b="5414"/>
          <a:stretch/>
        </p:blipFill>
        <p:spPr>
          <a:xfrm>
            <a:off x="10210800" y="2145386"/>
            <a:ext cx="1182860" cy="254528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3DA5963-F689-4DBA-822E-758758B2CCDF}"/>
              </a:ext>
            </a:extLst>
          </p:cNvPr>
          <p:cNvSpPr txBox="1"/>
          <p:nvPr/>
        </p:nvSpPr>
        <p:spPr>
          <a:xfrm>
            <a:off x="498972" y="6627168"/>
            <a:ext cx="2377574" cy="2308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900" i="1" dirty="0"/>
              <a:t>Image credit: https://</a:t>
            </a:r>
            <a:r>
              <a:rPr lang="en-US" sz="900" i="1" dirty="0" err="1"/>
              <a:t>www.istockphoto.com</a:t>
            </a:r>
            <a:r>
              <a:rPr lang="en-US" sz="900" i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8281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23" grpId="0"/>
      <p:bldP spid="24" grpId="0"/>
      <p:bldP spid="25" grpId="0"/>
      <p:bldP spid="26" grpId="0"/>
      <p:bldP spid="27" grpId="0"/>
      <p:bldP spid="28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84A5-678B-336C-5A71-6CA0B86D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A6669-4E3F-26E4-506F-EABCC483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5159E-668F-BEDA-1690-2E3FFEC81C9E}"/>
              </a:ext>
            </a:extLst>
          </p:cNvPr>
          <p:cNvSpPr txBox="1"/>
          <p:nvPr/>
        </p:nvSpPr>
        <p:spPr>
          <a:xfrm>
            <a:off x="609600" y="4593105"/>
            <a:ext cx="10884711" cy="193899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dirty="0"/>
              <a:t>Our method is-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inspired by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human psychology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linear optimization</a:t>
            </a:r>
            <a:r>
              <a:rPr lang="en-US" sz="2000" dirty="0"/>
              <a:t> approach (thus lightweight)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able to make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personalized diet recommendation</a:t>
            </a:r>
            <a:r>
              <a:rPr lang="en-US" sz="2000" dirty="0"/>
              <a:t> based on user’s goal (thus intelligent)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flexible and robust against changes </a:t>
            </a:r>
            <a:r>
              <a:rPr lang="en-US" sz="2000" dirty="0"/>
              <a:t>made during intervention periods (thus user friendly)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easy</a:t>
            </a:r>
            <a:r>
              <a:rPr lang="en-US" sz="2000" dirty="0"/>
              <a:t> to implement (thus inexpensive)</a:t>
            </a:r>
          </a:p>
        </p:txBody>
      </p:sp>
      <p:pic>
        <p:nvPicPr>
          <p:cNvPr id="3095" name="Picture 3094">
            <a:extLst>
              <a:ext uri="{FF2B5EF4-FFF2-40B4-BE49-F238E27FC236}">
                <a16:creationId xmlns:a16="http://schemas.microsoft.com/office/drawing/2014/main" id="{C56A0922-6CC7-DF02-1F75-EF2B7771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77" y="1024131"/>
            <a:ext cx="8959445" cy="337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96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C1F7-16E3-C95B-E724-11B26EA01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Optimization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E6BC1D-D8A2-2ADC-1B99-9D56D2A55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09185"/>
            <a:ext cx="6711950" cy="30056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548C4-9E37-8277-A38E-FEE3F5386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FBEF1F-E135-2901-E9D7-5E0B71B6F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31" y="4042430"/>
            <a:ext cx="5210020" cy="482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5E7B43-8ABD-D12E-AD39-1DFBE78B43FA}"/>
              </a:ext>
            </a:extLst>
          </p:cNvPr>
          <p:cNvSpPr txBox="1"/>
          <p:nvPr/>
        </p:nvSpPr>
        <p:spPr>
          <a:xfrm>
            <a:off x="506490" y="3905310"/>
            <a:ext cx="1981200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After integer relaxation: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E791A7-9A15-A371-C630-F37878315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40" y="4994014"/>
            <a:ext cx="3960960" cy="97201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FD4555-A329-EF08-DD49-27492C9A0A28}"/>
              </a:ext>
            </a:extLst>
          </p:cNvPr>
          <p:cNvCxnSpPr>
            <a:cxnSpLocks/>
          </p:cNvCxnSpPr>
          <p:nvPr/>
        </p:nvCxnSpPr>
        <p:spPr>
          <a:xfrm flipV="1">
            <a:off x="4937932" y="762000"/>
            <a:ext cx="457200" cy="5690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276C08-D78F-6A6A-2588-7CF0D459D4B7}"/>
              </a:ext>
            </a:extLst>
          </p:cNvPr>
          <p:cNvCxnSpPr>
            <a:cxnSpLocks/>
          </p:cNvCxnSpPr>
          <p:nvPr/>
        </p:nvCxnSpPr>
        <p:spPr>
          <a:xfrm>
            <a:off x="5623732" y="1735617"/>
            <a:ext cx="381000" cy="3979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CBA694-6F86-6C8A-7F71-DDF6D5D9F434}"/>
              </a:ext>
            </a:extLst>
          </p:cNvPr>
          <p:cNvSpPr txBox="1"/>
          <p:nvPr/>
        </p:nvSpPr>
        <p:spPr>
          <a:xfrm>
            <a:off x="5395132" y="365394"/>
            <a:ext cx="4655442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Amount of food j at </a:t>
            </a:r>
            <a:r>
              <a:rPr lang="en-US" sz="2000" i="1" dirty="0" err="1">
                <a:solidFill>
                  <a:srgbClr val="FF0000"/>
                </a:solidFill>
              </a:rPr>
              <a:t>i</a:t>
            </a:r>
            <a:r>
              <a:rPr lang="en-US" sz="2000" i="1" baseline="30000" dirty="0" err="1">
                <a:solidFill>
                  <a:srgbClr val="FF0000"/>
                </a:solidFill>
              </a:rPr>
              <a:t>th</a:t>
            </a:r>
            <a:r>
              <a:rPr lang="en-US" sz="2000" i="1" dirty="0">
                <a:solidFill>
                  <a:srgbClr val="FF0000"/>
                </a:solidFill>
              </a:rPr>
              <a:t> intervention cycle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CEE1DD-1609-89CB-F341-CD1E09523A9E}"/>
              </a:ext>
            </a:extLst>
          </p:cNvPr>
          <p:cNvSpPr txBox="1"/>
          <p:nvPr/>
        </p:nvSpPr>
        <p:spPr>
          <a:xfrm>
            <a:off x="5462614" y="2133600"/>
            <a:ext cx="5052986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Amount of food j at (i-1)</a:t>
            </a:r>
            <a:r>
              <a:rPr lang="en-US" sz="2000" i="1" baseline="30000" dirty="0" err="1">
                <a:solidFill>
                  <a:srgbClr val="FF0000"/>
                </a:solidFill>
              </a:rPr>
              <a:t>th</a:t>
            </a:r>
            <a:r>
              <a:rPr lang="en-US" sz="2000" i="1" dirty="0">
                <a:solidFill>
                  <a:srgbClr val="FF0000"/>
                </a:solidFill>
              </a:rPr>
              <a:t> intervention cycle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D5A197-8B1F-807F-5EF2-E2EABBE1C63E}"/>
              </a:ext>
            </a:extLst>
          </p:cNvPr>
          <p:cNvSpPr txBox="1"/>
          <p:nvPr/>
        </p:nvSpPr>
        <p:spPr>
          <a:xfrm>
            <a:off x="8142038" y="2889049"/>
            <a:ext cx="3817071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Ensures change is not too small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003DA-FA64-CC42-0021-9DCDED37521F}"/>
              </a:ext>
            </a:extLst>
          </p:cNvPr>
          <p:cNvSpPr txBox="1"/>
          <p:nvPr/>
        </p:nvSpPr>
        <p:spPr>
          <a:xfrm>
            <a:off x="7877542" y="3505200"/>
            <a:ext cx="4346062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Ensures suggestion is not unrealistic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20B52E-E96A-C3C7-7C0B-E8408649C4A6}"/>
              </a:ext>
            </a:extLst>
          </p:cNvPr>
          <p:cNvSpPr txBox="1"/>
          <p:nvPr/>
        </p:nvSpPr>
        <p:spPr>
          <a:xfrm>
            <a:off x="3527580" y="4543424"/>
            <a:ext cx="1401346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i="1" dirty="0"/>
              <a:t>Round (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ij</a:t>
            </a:r>
            <a:r>
              <a:rPr lang="en-US" sz="2000" i="1" dirty="0"/>
              <a:t>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8F601E-039D-5990-CA6D-D6C43904039A}"/>
              </a:ext>
            </a:extLst>
          </p:cNvPr>
          <p:cNvCxnSpPr>
            <a:cxnSpLocks/>
          </p:cNvCxnSpPr>
          <p:nvPr/>
        </p:nvCxnSpPr>
        <p:spPr>
          <a:xfrm flipH="1" flipV="1">
            <a:off x="2895600" y="4943534"/>
            <a:ext cx="533400" cy="1957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D300C75-7CC7-2D13-D0AA-2415C92EC5ED}"/>
              </a:ext>
            </a:extLst>
          </p:cNvPr>
          <p:cNvSpPr txBox="1"/>
          <p:nvPr/>
        </p:nvSpPr>
        <p:spPr>
          <a:xfrm>
            <a:off x="4937932" y="5992666"/>
            <a:ext cx="6781023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Dynamically sets change limit based on distance from goal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B147DA-8B5F-F7B8-DC23-5832D17F4B0A}"/>
              </a:ext>
            </a:extLst>
          </p:cNvPr>
          <p:cNvSpPr txBox="1"/>
          <p:nvPr/>
        </p:nvSpPr>
        <p:spPr>
          <a:xfrm>
            <a:off x="2234517" y="4681508"/>
            <a:ext cx="670376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goal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E05E473-D593-EE0F-0828-2569D74B205C}"/>
              </a:ext>
            </a:extLst>
          </p:cNvPr>
          <p:cNvCxnSpPr>
            <a:cxnSpLocks/>
          </p:cNvCxnSpPr>
          <p:nvPr/>
        </p:nvCxnSpPr>
        <p:spPr>
          <a:xfrm>
            <a:off x="5462614" y="5791200"/>
            <a:ext cx="633386" cy="201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9AB2208-6A9F-1AC9-F7C7-2760ACC74845}"/>
              </a:ext>
            </a:extLst>
          </p:cNvPr>
          <p:cNvSpPr txBox="1"/>
          <p:nvPr/>
        </p:nvSpPr>
        <p:spPr>
          <a:xfrm>
            <a:off x="279177" y="1223462"/>
            <a:ext cx="2077813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Flow chart here</a:t>
            </a:r>
          </a:p>
        </p:txBody>
      </p:sp>
    </p:spTree>
    <p:extLst>
      <p:ext uri="{BB962C8B-B14F-4D97-AF65-F5344CB8AC3E}">
        <p14:creationId xmlns:p14="http://schemas.microsoft.com/office/powerpoint/2010/main" val="266760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6C0C-EDB4-DCC1-CCEE-BF46BA97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0D7C3-A9EF-33A6-0B63-92FAFE814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3"/>
            <a:ext cx="10972800" cy="5654675"/>
          </a:xfrm>
        </p:spPr>
        <p:txBody>
          <a:bodyPr>
            <a:normAutofit/>
          </a:bodyPr>
          <a:lstStyle/>
          <a:p>
            <a:r>
              <a:rPr lang="en-US" sz="2400" dirty="0"/>
              <a:t>Sequential Recommendation</a:t>
            </a:r>
          </a:p>
          <a:p>
            <a:pPr lvl="1"/>
            <a:r>
              <a:rPr lang="en-US" sz="2000" dirty="0"/>
              <a:t>Can handle user’s deviation from the suggested items/amounts given proper data</a:t>
            </a:r>
          </a:p>
          <a:p>
            <a:pPr lvl="1"/>
            <a:r>
              <a:rPr lang="en-US" sz="2000" dirty="0"/>
              <a:t>Takes on deviation data and produces new suggestions to meet goal in due time</a:t>
            </a:r>
          </a:p>
          <a:p>
            <a:r>
              <a:rPr lang="en-US" sz="2400" dirty="0"/>
              <a:t>Dynamic Convergence</a:t>
            </a:r>
          </a:p>
          <a:p>
            <a:pPr lvl="1"/>
            <a:r>
              <a:rPr lang="en-US" sz="2000" dirty="0"/>
              <a:t>Evaluates if goal is achievable in given time frame</a:t>
            </a:r>
          </a:p>
          <a:p>
            <a:pPr lvl="1"/>
            <a:r>
              <a:rPr lang="en-US" sz="2000" dirty="0"/>
              <a:t>If change per cycle is too drastic, increases the cycles</a:t>
            </a:r>
          </a:p>
          <a:p>
            <a:r>
              <a:rPr lang="en-US" sz="2400" dirty="0"/>
              <a:t>Adherence/Defiance</a:t>
            </a:r>
          </a:p>
          <a:p>
            <a:pPr lvl="1"/>
            <a:r>
              <a:rPr lang="en-US" sz="2000" dirty="0"/>
              <a:t>If user is </a:t>
            </a:r>
            <a:r>
              <a:rPr lang="en-US" sz="2000" i="1" dirty="0"/>
              <a:t>d%</a:t>
            </a:r>
            <a:r>
              <a:rPr lang="en-US" sz="2000" dirty="0"/>
              <a:t> defiant, algorithm adds </a:t>
            </a:r>
            <a:r>
              <a:rPr lang="en-US" sz="2000" i="1" dirty="0"/>
              <a:t>d%</a:t>
            </a:r>
            <a:r>
              <a:rPr lang="en-US" sz="2000" dirty="0"/>
              <a:t> to the suggested amount 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ij</a:t>
            </a:r>
            <a:endParaRPr lang="en-US" sz="2000" i="1" baseline="-25000" dirty="0"/>
          </a:p>
          <a:p>
            <a:r>
              <a:rPr lang="en-US" sz="2400" dirty="0"/>
              <a:t>We tried with</a:t>
            </a:r>
          </a:p>
          <a:p>
            <a:pPr lvl="1"/>
            <a:r>
              <a:rPr lang="en-US" sz="2000" dirty="0"/>
              <a:t>Energy, protein and sugar</a:t>
            </a:r>
          </a:p>
          <a:p>
            <a:pPr lvl="1"/>
            <a:r>
              <a:rPr lang="en-US" sz="2000" dirty="0"/>
              <a:t>Can work with other macro/micro-nutrients (e.g. fat, fiber, vitamins etc.)</a:t>
            </a:r>
          </a:p>
          <a:p>
            <a:r>
              <a:rPr lang="en-US" sz="2400" dirty="0"/>
              <a:t>Makes suggestion from USDA dataset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33FD-A4F9-7D7A-640D-CFC8A3E0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E6530A-850E-EA36-F6FB-03DC4913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372648"/>
            <a:ext cx="3276600" cy="9000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E3D55F-CBF9-E793-C5D3-3256694ECC46}"/>
              </a:ext>
            </a:extLst>
          </p:cNvPr>
          <p:cNvSpPr/>
          <p:nvPr/>
        </p:nvSpPr>
        <p:spPr>
          <a:xfrm>
            <a:off x="10681629" y="2372649"/>
            <a:ext cx="367371" cy="370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114053-D311-2D3E-DF3B-4CBEFDE3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2" y="3887779"/>
            <a:ext cx="2009078" cy="3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CC09-7977-1947-5B27-A79FF6E87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4A548-8296-B033-36D5-CD250C5D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3257224-A5C0-C634-DA6E-1A5162CC2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6" y="383916"/>
            <a:ext cx="5701534" cy="633756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D2C9EDE9-5172-98A3-F2FF-A428C86FC17A}"/>
              </a:ext>
            </a:extLst>
          </p:cNvPr>
          <p:cNvSpPr txBox="1"/>
          <p:nvPr/>
        </p:nvSpPr>
        <p:spPr>
          <a:xfrm>
            <a:off x="3200400" y="779644"/>
            <a:ext cx="1343253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i="1" dirty="0"/>
              <a:t>User’s goal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F7F09C4-82F9-9194-0E4C-AD373A88C96C}"/>
              </a:ext>
            </a:extLst>
          </p:cNvPr>
          <p:cNvSpPr txBox="1"/>
          <p:nvPr/>
        </p:nvSpPr>
        <p:spPr>
          <a:xfrm>
            <a:off x="410589" y="1066580"/>
            <a:ext cx="3505200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i="1" dirty="0"/>
              <a:t>Desired number of intervention cycles (days/weeks)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DD452A2-96AC-4F64-2D02-BD74711FBA9D}"/>
              </a:ext>
            </a:extLst>
          </p:cNvPr>
          <p:cNvSpPr txBox="1"/>
          <p:nvPr/>
        </p:nvSpPr>
        <p:spPr>
          <a:xfrm>
            <a:off x="222495" y="1671908"/>
            <a:ext cx="3881388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i="1" dirty="0"/>
              <a:t>User’s consumption behavior and their calorie values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158DB1A-8461-E7F0-19FA-F6E9F77B2824}"/>
              </a:ext>
            </a:extLst>
          </p:cNvPr>
          <p:cNvSpPr txBox="1"/>
          <p:nvPr/>
        </p:nvSpPr>
        <p:spPr>
          <a:xfrm>
            <a:off x="410589" y="2268082"/>
            <a:ext cx="3792448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i="1" dirty="0"/>
              <a:t>Variables to prevent drastic change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72EC3AF-9ECC-7593-56CA-1A5DB22CB9FA}"/>
              </a:ext>
            </a:extLst>
          </p:cNvPr>
          <p:cNvSpPr txBox="1"/>
          <p:nvPr/>
        </p:nvSpPr>
        <p:spPr>
          <a:xfrm>
            <a:off x="1491562" y="2637414"/>
            <a:ext cx="1056700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i="1" dirty="0"/>
              <a:t>defiance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145DE16-2078-FE2B-BD55-4480660B6F81}"/>
              </a:ext>
            </a:extLst>
          </p:cNvPr>
          <p:cNvSpPr txBox="1"/>
          <p:nvPr/>
        </p:nvSpPr>
        <p:spPr>
          <a:xfrm>
            <a:off x="233647" y="3073311"/>
            <a:ext cx="3792448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en-US" i="1" dirty="0"/>
              <a:t>Checks if goal is achievable without drastic change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335AE4-F6D6-9263-0DC9-2FFCEEA604F8}"/>
              </a:ext>
            </a:extLst>
          </p:cNvPr>
          <p:cNvSpPr txBox="1"/>
          <p:nvPr/>
        </p:nvSpPr>
        <p:spPr>
          <a:xfrm>
            <a:off x="261411" y="3970873"/>
            <a:ext cx="4724370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i="1" dirty="0"/>
              <a:t>Dynamically sets minimum change per cycle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8B59DC1-E398-5611-6162-B46D8CC45D7B}"/>
              </a:ext>
            </a:extLst>
          </p:cNvPr>
          <p:cNvSpPr txBox="1"/>
          <p:nvPr/>
        </p:nvSpPr>
        <p:spPr>
          <a:xfrm>
            <a:off x="1010661" y="4534808"/>
            <a:ext cx="2018501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i="1" dirty="0"/>
              <a:t>Runs optimization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77DC500-8949-4F56-3F0D-15885BC3D11B}"/>
              </a:ext>
            </a:extLst>
          </p:cNvPr>
          <p:cNvSpPr txBox="1"/>
          <p:nvPr/>
        </p:nvSpPr>
        <p:spPr>
          <a:xfrm>
            <a:off x="863184" y="5148760"/>
            <a:ext cx="2313454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i="1" dirty="0"/>
              <a:t>Rounds the amounts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A2DB527-85AE-6BF2-53A6-C48660E8ADC0}"/>
              </a:ext>
            </a:extLst>
          </p:cNvPr>
          <p:cNvSpPr txBox="1"/>
          <p:nvPr/>
        </p:nvSpPr>
        <p:spPr>
          <a:xfrm>
            <a:off x="671779" y="5709024"/>
            <a:ext cx="2916183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en-US" i="1" dirty="0"/>
              <a:t>Adds up defiance amounts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7E53609-6813-F883-92B0-E5FF95ED19DB}"/>
              </a:ext>
            </a:extLst>
          </p:cNvPr>
          <p:cNvCxnSpPr/>
          <p:nvPr/>
        </p:nvCxnSpPr>
        <p:spPr>
          <a:xfrm>
            <a:off x="4543653" y="964310"/>
            <a:ext cx="1171347" cy="2548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FEFF146-735D-9A9C-DD61-D1DEC6249CD7}"/>
              </a:ext>
            </a:extLst>
          </p:cNvPr>
          <p:cNvCxnSpPr>
            <a:cxnSpLocks/>
          </p:cNvCxnSpPr>
          <p:nvPr/>
        </p:nvCxnSpPr>
        <p:spPr>
          <a:xfrm>
            <a:off x="3915789" y="1389746"/>
            <a:ext cx="1773772" cy="1306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3F8244E-04DC-9FDD-4023-EA6613EDA266}"/>
              </a:ext>
            </a:extLst>
          </p:cNvPr>
          <p:cNvCxnSpPr>
            <a:cxnSpLocks/>
          </p:cNvCxnSpPr>
          <p:nvPr/>
        </p:nvCxnSpPr>
        <p:spPr>
          <a:xfrm flipV="1">
            <a:off x="4103883" y="1905000"/>
            <a:ext cx="1458717" cy="900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4F08939-5E63-99A6-88D9-607DEDCD48EF}"/>
              </a:ext>
            </a:extLst>
          </p:cNvPr>
          <p:cNvCxnSpPr>
            <a:cxnSpLocks/>
          </p:cNvCxnSpPr>
          <p:nvPr/>
        </p:nvCxnSpPr>
        <p:spPr>
          <a:xfrm flipV="1">
            <a:off x="4203037" y="2268082"/>
            <a:ext cx="1511963" cy="1846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3CC736A-8826-0338-4F7A-74521341FD59}"/>
              </a:ext>
            </a:extLst>
          </p:cNvPr>
          <p:cNvCxnSpPr>
            <a:cxnSpLocks/>
          </p:cNvCxnSpPr>
          <p:nvPr/>
        </p:nvCxnSpPr>
        <p:spPr>
          <a:xfrm flipV="1">
            <a:off x="2548262" y="2525743"/>
            <a:ext cx="3100720" cy="2963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9577680-B1DC-9E19-7CAC-32DB83FD48AE}"/>
              </a:ext>
            </a:extLst>
          </p:cNvPr>
          <p:cNvCxnSpPr>
            <a:cxnSpLocks/>
          </p:cNvCxnSpPr>
          <p:nvPr/>
        </p:nvCxnSpPr>
        <p:spPr>
          <a:xfrm>
            <a:off x="4026095" y="3396477"/>
            <a:ext cx="1841305" cy="2611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878AC47-C7DC-AFCF-C529-201568980E37}"/>
              </a:ext>
            </a:extLst>
          </p:cNvPr>
          <p:cNvCxnSpPr>
            <a:cxnSpLocks/>
          </p:cNvCxnSpPr>
          <p:nvPr/>
        </p:nvCxnSpPr>
        <p:spPr>
          <a:xfrm>
            <a:off x="4985781" y="4155539"/>
            <a:ext cx="957819" cy="1116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3074B8C-60F5-EBD6-4B80-29420BCADCE3}"/>
              </a:ext>
            </a:extLst>
          </p:cNvPr>
          <p:cNvCxnSpPr>
            <a:cxnSpLocks/>
          </p:cNvCxnSpPr>
          <p:nvPr/>
        </p:nvCxnSpPr>
        <p:spPr>
          <a:xfrm>
            <a:off x="3029162" y="4719474"/>
            <a:ext cx="283823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A9189F79-FD36-018E-DD01-C6E0644E7330}"/>
              </a:ext>
            </a:extLst>
          </p:cNvPr>
          <p:cNvCxnSpPr>
            <a:cxnSpLocks/>
          </p:cNvCxnSpPr>
          <p:nvPr/>
        </p:nvCxnSpPr>
        <p:spPr>
          <a:xfrm>
            <a:off x="3176638" y="5333426"/>
            <a:ext cx="2690762" cy="3152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861B56B-536E-7B65-3548-6913D700C53E}"/>
              </a:ext>
            </a:extLst>
          </p:cNvPr>
          <p:cNvCxnSpPr>
            <a:cxnSpLocks/>
          </p:cNvCxnSpPr>
          <p:nvPr/>
        </p:nvCxnSpPr>
        <p:spPr>
          <a:xfrm>
            <a:off x="3587962" y="5893690"/>
            <a:ext cx="2355638" cy="1261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51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D937-0DCC-34BD-FA19-C95D9766B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6F800E-DAC4-6353-2A2B-B4E718124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63" y="1407715"/>
            <a:ext cx="5567673" cy="4042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1BE0A-5278-D43F-AD6A-76A9CBA88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60F2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91440" tIns="45720" rIns="91440" bIns="45720" rtlCol="0">
        <a:spAutoFit/>
      </a:bodyPr>
      <a:lstStyle>
        <a:defPPr>
          <a:defRPr sz="2000" 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17031</TotalTime>
  <Words>971</Words>
  <Application>Microsoft Macintosh PowerPoint</Application>
  <PresentationFormat>Widescreen</PresentationFormat>
  <Paragraphs>169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Office Theme</vt:lpstr>
      <vt:lpstr>Computational Framework for Sequential Diet Recommendation: Integrating Linear Optimization and Clinical Domain Knowledge</vt:lpstr>
      <vt:lpstr>Facts and Motivations</vt:lpstr>
      <vt:lpstr>Previous Work</vt:lpstr>
      <vt:lpstr>Our proposal</vt:lpstr>
      <vt:lpstr>Our Proposal</vt:lpstr>
      <vt:lpstr>Linear Optimization</vt:lpstr>
      <vt:lpstr>Detailed Features</vt:lpstr>
      <vt:lpstr>Algorithm</vt:lpstr>
      <vt:lpstr>Output</vt:lpstr>
      <vt:lpstr>Evaluations (data)</vt:lpstr>
      <vt:lpstr>PowerPoint Presentation</vt:lpstr>
      <vt:lpstr>Evaluation (short term)</vt:lpstr>
      <vt:lpstr>Evaluation (short term)</vt:lpstr>
      <vt:lpstr>Evaluation (long term)</vt:lpstr>
      <vt:lpstr>Results (long term)</vt:lpstr>
      <vt:lpstr>Discussions and limitations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xdfgafds</dc:title>
  <dc:creator>admin</dc:creator>
  <cp:lastModifiedBy>Asiful Arefeen (Student)</cp:lastModifiedBy>
  <cp:revision>400</cp:revision>
  <cp:lastPrinted>2021-02-01T22:35:05Z</cp:lastPrinted>
  <dcterms:created xsi:type="dcterms:W3CDTF">2006-08-16T00:00:00Z</dcterms:created>
  <dcterms:modified xsi:type="dcterms:W3CDTF">2022-11-17T16:26:50Z</dcterms:modified>
</cp:coreProperties>
</file>