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2" r:id="rId4"/>
  </p:sldMasterIdLst>
  <p:notesMasterIdLst>
    <p:notesMasterId r:id="rId26"/>
  </p:notesMasterIdLst>
  <p:sldIdLst>
    <p:sldId id="256" r:id="rId5"/>
    <p:sldId id="257" r:id="rId6"/>
    <p:sldId id="259" r:id="rId7"/>
    <p:sldId id="260" r:id="rId8"/>
    <p:sldId id="261" r:id="rId9"/>
    <p:sldId id="262" r:id="rId10"/>
    <p:sldId id="263" r:id="rId11"/>
    <p:sldId id="271" r:id="rId12"/>
    <p:sldId id="272" r:id="rId13"/>
    <p:sldId id="273" r:id="rId14"/>
    <p:sldId id="274" r:id="rId15"/>
    <p:sldId id="264" r:id="rId16"/>
    <p:sldId id="265" r:id="rId17"/>
    <p:sldId id="276" r:id="rId18"/>
    <p:sldId id="266" r:id="rId19"/>
    <p:sldId id="267" r:id="rId20"/>
    <p:sldId id="275" r:id="rId21"/>
    <p:sldId id="268" r:id="rId22"/>
    <p:sldId id="269" r:id="rId23"/>
    <p:sldId id="270" r:id="rId24"/>
    <p:sldId id="27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800000"/>
    <a:srgbClr val="07519E"/>
    <a:srgbClr val="2DA9E1"/>
    <a:srgbClr val="1C3665"/>
    <a:srgbClr val="8EC4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94"/>
  </p:normalViewPr>
  <p:slideViewPr>
    <p:cSldViewPr snapToGrid="0" snapToObjects="1">
      <p:cViewPr varScale="1">
        <p:scale>
          <a:sx n="55" d="100"/>
          <a:sy n="55" d="100"/>
        </p:scale>
        <p:origin x="109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9992B-A26C-6A4B-AC27-2602734F2866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CCFD4-A7F8-054B-8822-BC244B953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01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Hex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7A4BE5-FE46-EA43-B6B0-450DE02CC3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4764"/>
            <a:ext cx="10174777" cy="53792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566EC07-D962-6647-8E4E-0283A02CE19B}"/>
              </a:ext>
            </a:extLst>
          </p:cNvPr>
          <p:cNvSpPr/>
          <p:nvPr userDrawn="1"/>
        </p:nvSpPr>
        <p:spPr>
          <a:xfrm>
            <a:off x="0" y="0"/>
            <a:ext cx="12192000" cy="547971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76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blue/green box bottom">
            <a:extLst>
              <a:ext uri="{FF2B5EF4-FFF2-40B4-BE49-F238E27FC236}">
                <a16:creationId xmlns:a16="http://schemas.microsoft.com/office/drawing/2014/main" id="{01F9400E-D49A-AA40-B4BD-53F03EC31D76}"/>
              </a:ext>
            </a:extLst>
          </p:cNvPr>
          <p:cNvGrpSpPr/>
          <p:nvPr userDrawn="1"/>
        </p:nvGrpSpPr>
        <p:grpSpPr>
          <a:xfrm>
            <a:off x="0" y="5340350"/>
            <a:ext cx="12192000" cy="1517650"/>
            <a:chOff x="0" y="5340350"/>
            <a:chExt cx="12192000" cy="151765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04B8F3-C379-C04D-8634-1CDEC81586E2}"/>
                </a:ext>
              </a:extLst>
            </p:cNvPr>
            <p:cNvSpPr/>
            <p:nvPr userDrawn="1"/>
          </p:nvSpPr>
          <p:spPr bwMode="auto">
            <a:xfrm>
              <a:off x="0" y="5444519"/>
              <a:ext cx="12192000" cy="1413481"/>
            </a:xfrm>
            <a:prstGeom prst="rect">
              <a:avLst/>
            </a:prstGeom>
            <a:solidFill>
              <a:srgbClr val="07519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03207E4-91BC-AB48-939F-AAC2AA29BF23}"/>
                </a:ext>
              </a:extLst>
            </p:cNvPr>
            <p:cNvSpPr/>
            <p:nvPr userDrawn="1"/>
          </p:nvSpPr>
          <p:spPr bwMode="auto">
            <a:xfrm>
              <a:off x="0" y="5340350"/>
              <a:ext cx="12192000" cy="104169"/>
            </a:xfrm>
            <a:prstGeom prst="rect">
              <a:avLst/>
            </a:prstGeom>
            <a:solidFill>
              <a:srgbClr val="8EC42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E1DFF24A-6025-2847-8C93-29954BFB7B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37144" y="2217074"/>
            <a:ext cx="9354855" cy="2292350"/>
          </a:xfrm>
          <a:noFill/>
        </p:spPr>
        <p:txBody>
          <a:bodyPr wrap="square" lIns="365760" tIns="822960" rIns="1097280" bIns="822960" anchor="ctr" anchorCtr="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525" indent="0">
              <a:buFontTx/>
              <a:buNone/>
              <a:tabLst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title</a:t>
            </a:r>
          </a:p>
          <a:p>
            <a:pPr lvl="1"/>
            <a:r>
              <a:rPr lang="en-US" dirty="0"/>
              <a:t>Click to edit subtitle</a:t>
            </a:r>
          </a:p>
        </p:txBody>
      </p:sp>
      <p:sp>
        <p:nvSpPr>
          <p:cNvPr id="16" name="Text Placeholder 46">
            <a:extLst>
              <a:ext uri="{FF2B5EF4-FFF2-40B4-BE49-F238E27FC236}">
                <a16:creationId xmlns:a16="http://schemas.microsoft.com/office/drawing/2014/main" id="{F11E7C5D-AAED-604F-85A8-6DB539F1F60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0142" y="273297"/>
            <a:ext cx="2541981" cy="1392237"/>
          </a:xfrm>
          <a:effectLst/>
        </p:spPr>
        <p:txBody>
          <a:bodyPr lIns="0" rIns="0" bIns="0" anchor="b" anchorCtr="0">
            <a:noAutofit/>
          </a:bodyPr>
          <a:lstStyle>
            <a:lvl1pPr marL="7938" indent="0">
              <a:buFontTx/>
              <a:buNone/>
              <a:tabLst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0" i="0">
                <a:solidFill>
                  <a:schemeClr val="bg1"/>
                </a:solidFill>
                <a:latin typeface="Myriad Pro Cond" panose="020B0506030403020204" pitchFamily="34" charset="0"/>
              </a:defRPr>
            </a:lvl2pPr>
            <a:lvl3pPr marL="7938" indent="0">
              <a:buFontTx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0" i="0">
                <a:solidFill>
                  <a:schemeClr val="bg1"/>
                </a:solidFill>
                <a:latin typeface="Myriad Pro Cond" panose="020B0506030403020204" pitchFamily="34" charset="0"/>
              </a:defRPr>
            </a:lvl4pPr>
            <a:lvl5pPr marL="1828800" indent="0">
              <a:buFontTx/>
              <a:buNone/>
              <a:defRPr b="0" i="0">
                <a:solidFill>
                  <a:schemeClr val="bg1"/>
                </a:solidFill>
                <a:latin typeface="Myriad Pro Cond" panose="020B0506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610926E-0A3C-C1B9-33F0-0FCC7333AF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04279" y="5913998"/>
            <a:ext cx="58420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4190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1920">
          <p15:clr>
            <a:srgbClr val="FBAE40"/>
          </p15:clr>
        </p15:guide>
        <p15:guide id="4" pos="532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C5EE-7A70-7D44-877F-2A9D266232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(Reduce font for title longer than 2 lines)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D6444-081A-D54B-830B-A94153C0EF14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E2218-371C-0D41-97AF-B220A81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62E5-D969-3443-B549-CE7B6CCB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BC785-2799-4146-A523-CFA98FEB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193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Ful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365512-1A58-B241-838D-EFAB0E25F8AF}"/>
              </a:ext>
            </a:extLst>
          </p:cNvPr>
          <p:cNvSpPr/>
          <p:nvPr userDrawn="1"/>
        </p:nvSpPr>
        <p:spPr>
          <a:xfrm>
            <a:off x="0" y="6335712"/>
            <a:ext cx="12192000" cy="5222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E89965-9C98-C446-B0C8-8151A52702B5}"/>
              </a:ext>
            </a:extLst>
          </p:cNvPr>
          <p:cNvSpPr/>
          <p:nvPr userDrawn="1"/>
        </p:nvSpPr>
        <p:spPr>
          <a:xfrm>
            <a:off x="0" y="6237795"/>
            <a:ext cx="12192000" cy="979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DAHO NATIONAL LABORATORY">
            <a:extLst>
              <a:ext uri="{FF2B5EF4-FFF2-40B4-BE49-F238E27FC236}">
                <a16:creationId xmlns:a16="http://schemas.microsoft.com/office/drawing/2014/main" id="{C9B294FD-1F7F-4240-B2BD-1DD570DF2E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4584" y="6543675"/>
            <a:ext cx="2768600" cy="127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3EC5EE-7A70-7D44-877F-2A9D266232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(Reduce font for title longer than 2 lines)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D6444-081A-D54B-830B-A94153C0EF14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E2218-371C-0D41-97AF-B220A81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62E5-D969-3443-B549-CE7B6CCB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BC785-2799-4146-A523-CFA98FEB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34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C5EE-7A70-7D44-877F-2A9D266232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(Reduce font for title longer than 2 lines)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E2218-371C-0D41-97AF-B220A81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62E5-D969-3443-B549-CE7B6CCB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BC785-2799-4146-A523-CFA98FEB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E6D6083-77A6-334A-8C7F-A5F18D4F5F8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38213" y="1739901"/>
            <a:ext cx="10415587" cy="432752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2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photo icon below to insert picture</a:t>
            </a:r>
            <a:br>
              <a:rPr lang="en-US" dirty="0"/>
            </a:br>
            <a:r>
              <a:rPr lang="en-US" dirty="0"/>
              <a:t>(if replacing picture, you will have to reset your crop area)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134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Ful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365512-1A58-B241-838D-EFAB0E25F8AF}"/>
              </a:ext>
            </a:extLst>
          </p:cNvPr>
          <p:cNvSpPr/>
          <p:nvPr userDrawn="1"/>
        </p:nvSpPr>
        <p:spPr>
          <a:xfrm>
            <a:off x="0" y="6335712"/>
            <a:ext cx="12192000" cy="5222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E89965-9C98-C446-B0C8-8151A52702B5}"/>
              </a:ext>
            </a:extLst>
          </p:cNvPr>
          <p:cNvSpPr/>
          <p:nvPr userDrawn="1"/>
        </p:nvSpPr>
        <p:spPr>
          <a:xfrm>
            <a:off x="0" y="6237795"/>
            <a:ext cx="12192000" cy="979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DAHO NATIONAL LABORATORY">
            <a:extLst>
              <a:ext uri="{FF2B5EF4-FFF2-40B4-BE49-F238E27FC236}">
                <a16:creationId xmlns:a16="http://schemas.microsoft.com/office/drawing/2014/main" id="{C9B294FD-1F7F-4240-B2BD-1DD570DF2E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4584" y="6543675"/>
            <a:ext cx="2768600" cy="127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3EC5EE-7A70-7D44-877F-2A9D266232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(Reduce font for title longer than 2 lines)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E2218-371C-0D41-97AF-B220A81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62E5-D969-3443-B549-CE7B6CCB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BC785-2799-4146-A523-CFA98FEB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59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C5EE-7A70-7D44-877F-2A9D266232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(Reduce font for title longer than 2 lines)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D6444-081A-D54B-830B-A94153C0EF1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40345" y="1739901"/>
            <a:ext cx="5013454" cy="4207040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E2218-371C-0D41-97AF-B220A81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62E5-D969-3443-B549-CE7B6CCB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BC785-2799-4146-A523-CFA98FEB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05329EE-4FB4-5A4D-AB92-8FB39F6378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38150" y="1739901"/>
            <a:ext cx="5081650" cy="42070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photo icon below to insert picture</a:t>
            </a:r>
            <a:br>
              <a:rPr lang="en-US" dirty="0"/>
            </a:br>
            <a:r>
              <a:rPr lang="en-US" dirty="0"/>
              <a:t>(if replacing picture, you will have to reset your crop area)</a:t>
            </a:r>
          </a:p>
        </p:txBody>
      </p:sp>
    </p:spTree>
    <p:extLst>
      <p:ext uri="{BB962C8B-B14F-4D97-AF65-F5344CB8AC3E}">
        <p14:creationId xmlns:p14="http://schemas.microsoft.com/office/powerpoint/2010/main" val="1810270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C5EE-7A70-7D44-877F-2A9D266232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(Reduce font for title longer than 2 lines)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D6444-081A-D54B-830B-A94153C0EF1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8150" y="1739901"/>
            <a:ext cx="5013454" cy="4207040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E2218-371C-0D41-97AF-B220A81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62E5-D969-3443-B549-CE7B6CCB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BC785-2799-4146-A523-CFA98FEB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05329EE-4FB4-5A4D-AB92-8FB39F6378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72149" y="1739901"/>
            <a:ext cx="5081650" cy="42070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photo icon below to insert picture</a:t>
            </a:r>
            <a:br>
              <a:rPr lang="en-US" dirty="0"/>
            </a:br>
            <a:r>
              <a:rPr lang="en-US" dirty="0"/>
              <a:t>(if replacing picture, you will have to reset your crop area)</a:t>
            </a:r>
          </a:p>
        </p:txBody>
      </p:sp>
    </p:spTree>
    <p:extLst>
      <p:ext uri="{BB962C8B-B14F-4D97-AF65-F5344CB8AC3E}">
        <p14:creationId xmlns:p14="http://schemas.microsoft.com/office/powerpoint/2010/main" val="3923201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Box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C5EE-7A70-7D44-877F-2A9D266232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8151" y="558602"/>
            <a:ext cx="6704151" cy="1005229"/>
          </a:xfrm>
        </p:spPr>
        <p:txBody>
          <a:bodyPr/>
          <a:lstStyle/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(2 lines max)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D6444-081A-D54B-830B-A94153C0EF1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8149" y="1739901"/>
            <a:ext cx="6704153" cy="4207040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E2218-371C-0D41-97AF-B220A81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62E5-D969-3443-B549-CE7B6CCB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BC785-2799-4146-A523-CFA98FEB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2EB56D-A175-2340-8316-CB2D73FC70C2}"/>
              </a:ext>
            </a:extLst>
          </p:cNvPr>
          <p:cNvSpPr/>
          <p:nvPr userDrawn="1"/>
        </p:nvSpPr>
        <p:spPr>
          <a:xfrm>
            <a:off x="8465770" y="-1"/>
            <a:ext cx="3726230" cy="62377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AEB60818-A426-D644-9EEA-D2FB1CBDFB5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71283" y="522288"/>
            <a:ext cx="2919664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photo icon below to insert picture</a:t>
            </a:r>
            <a:br>
              <a:rPr lang="en-US" dirty="0"/>
            </a:br>
            <a:r>
              <a:rPr lang="en-US" dirty="0"/>
              <a:t>(if replacing picture, you will have to reset your crop area)</a:t>
            </a:r>
          </a:p>
        </p:txBody>
      </p:sp>
    </p:spTree>
    <p:extLst>
      <p:ext uri="{BB962C8B-B14F-4D97-AF65-F5344CB8AC3E}">
        <p14:creationId xmlns:p14="http://schemas.microsoft.com/office/powerpoint/2010/main" val="1991234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ox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D6444-081A-D54B-830B-A94153C0EF1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8149" y="1739901"/>
            <a:ext cx="6704153" cy="4207040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E2218-371C-0D41-97AF-B220A81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62E5-D969-3443-B549-CE7B6CCB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BC785-2799-4146-A523-CFA98FEB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2EB56D-A175-2340-8316-CB2D73FC70C2}"/>
              </a:ext>
            </a:extLst>
          </p:cNvPr>
          <p:cNvSpPr/>
          <p:nvPr userDrawn="1"/>
        </p:nvSpPr>
        <p:spPr>
          <a:xfrm>
            <a:off x="8465770" y="-1"/>
            <a:ext cx="3726230" cy="62377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AEB60818-A426-D644-9EEA-D2FB1CBDFB5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71283" y="522288"/>
            <a:ext cx="2919664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photo icon below to insert picture</a:t>
            </a:r>
            <a:br>
              <a:rPr lang="en-US" dirty="0"/>
            </a:br>
            <a:r>
              <a:rPr lang="en-US" dirty="0"/>
              <a:t>(if replacing picture, you will have to reset your crop area)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EFBD4CC-FEFF-654C-B1A3-229DA69D10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8151" y="558602"/>
            <a:ext cx="6704151" cy="1005229"/>
          </a:xfrm>
        </p:spPr>
        <p:txBody>
          <a:bodyPr/>
          <a:lstStyle/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(2 lines max)</a:t>
            </a:r>
          </a:p>
        </p:txBody>
      </p:sp>
    </p:spTree>
    <p:extLst>
      <p:ext uri="{BB962C8B-B14F-4D97-AF65-F5344CB8AC3E}">
        <p14:creationId xmlns:p14="http://schemas.microsoft.com/office/powerpoint/2010/main" val="3924736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Box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D6444-081A-D54B-830B-A94153C0EF1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8149" y="1739901"/>
            <a:ext cx="6704153" cy="4207040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E2218-371C-0D41-97AF-B220A81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62E5-D969-3443-B549-CE7B6CCB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BC785-2799-4146-A523-CFA98FEB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2EB56D-A175-2340-8316-CB2D73FC70C2}"/>
              </a:ext>
            </a:extLst>
          </p:cNvPr>
          <p:cNvSpPr/>
          <p:nvPr userDrawn="1"/>
        </p:nvSpPr>
        <p:spPr>
          <a:xfrm>
            <a:off x="8465770" y="-1"/>
            <a:ext cx="3726230" cy="623779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AEB60818-A426-D644-9EEA-D2FB1CBDFB5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71283" y="522288"/>
            <a:ext cx="2919664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photo icon below to insert picture</a:t>
            </a:r>
            <a:br>
              <a:rPr lang="en-US" dirty="0"/>
            </a:br>
            <a:r>
              <a:rPr lang="en-US" dirty="0"/>
              <a:t>(if replacing picture, you will have to reset your crop area)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80018A3-14FE-A04B-A3B4-D9AA55483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8151" y="558602"/>
            <a:ext cx="6704151" cy="1005229"/>
          </a:xfrm>
        </p:spPr>
        <p:txBody>
          <a:bodyPr/>
          <a:lstStyle/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(2 lines max)</a:t>
            </a:r>
          </a:p>
        </p:txBody>
      </p:sp>
    </p:spTree>
    <p:extLst>
      <p:ext uri="{BB962C8B-B14F-4D97-AF65-F5344CB8AC3E}">
        <p14:creationId xmlns:p14="http://schemas.microsoft.com/office/powerpoint/2010/main" val="5465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Blue Box Bullet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2CB96BB-242F-BC47-80BF-E45DB97245BA}"/>
              </a:ext>
            </a:extLst>
          </p:cNvPr>
          <p:cNvSpPr/>
          <p:nvPr userDrawn="1"/>
        </p:nvSpPr>
        <p:spPr>
          <a:xfrm>
            <a:off x="6843714" y="0"/>
            <a:ext cx="5346699" cy="62377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2FA9CB-507A-AA48-963A-8D5E37B7CF5B}"/>
              </a:ext>
            </a:extLst>
          </p:cNvPr>
          <p:cNvSpPr/>
          <p:nvPr userDrawn="1"/>
        </p:nvSpPr>
        <p:spPr>
          <a:xfrm>
            <a:off x="0" y="6335712"/>
            <a:ext cx="12192000" cy="5222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79016F-99B0-6B40-B3F7-87F0068FC0E5}"/>
              </a:ext>
            </a:extLst>
          </p:cNvPr>
          <p:cNvSpPr/>
          <p:nvPr userDrawn="1"/>
        </p:nvSpPr>
        <p:spPr>
          <a:xfrm>
            <a:off x="0" y="6237795"/>
            <a:ext cx="12192000" cy="979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IDAHO NATIONAL LABORATORY">
            <a:extLst>
              <a:ext uri="{FF2B5EF4-FFF2-40B4-BE49-F238E27FC236}">
                <a16:creationId xmlns:a16="http://schemas.microsoft.com/office/drawing/2014/main" id="{BD942965-6C07-5D4A-809D-5FC754D590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4584" y="6543675"/>
            <a:ext cx="2768600" cy="127000"/>
          </a:xfrm>
          <a:prstGeom prst="rect">
            <a:avLst/>
          </a:prstGeom>
        </p:spPr>
      </p:pic>
      <p:sp>
        <p:nvSpPr>
          <p:cNvPr id="14" name="Title Placeholder BIG box blue right">
            <a:extLst>
              <a:ext uri="{FF2B5EF4-FFF2-40B4-BE49-F238E27FC236}">
                <a16:creationId xmlns:a16="http://schemas.microsoft.com/office/drawing/2014/main" id="{AB7EA1D9-8A57-3143-9688-4BB8599F986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50063" y="0"/>
            <a:ext cx="5340350" cy="907549"/>
          </a:xfrm>
          <a:prstGeom prst="rect">
            <a:avLst/>
          </a:prstGeom>
          <a:noFill/>
        </p:spPr>
        <p:txBody>
          <a:bodyPr lIns="274320" tIns="365760" rIns="274320">
            <a:normAutofit/>
          </a:bodyPr>
          <a:lstStyle>
            <a:lvl1pPr marL="0" indent="0">
              <a:buFontTx/>
              <a:buNone/>
              <a:defRPr sz="3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box title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38B584E-1ECA-5646-9DA7-61B8110256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16947" y="1064712"/>
            <a:ext cx="4598987" cy="4515349"/>
          </a:xfrm>
          <a:prstGeom prst="rect">
            <a:avLst/>
          </a:prstGeom>
        </p:spPr>
        <p:txBody>
          <a:bodyPr lIns="0">
            <a:normAutofit/>
          </a:bodyPr>
          <a:lstStyle>
            <a:lvl1pPr marL="347663" indent="-342900">
              <a:buClr>
                <a:schemeClr val="bg1"/>
              </a:buClr>
              <a:tabLst/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bullet list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E2218-371C-0D41-97AF-B220A81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62E5-D969-3443-B549-CE7B6CCB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BC785-2799-4146-A523-CFA98FEB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Picture Placeholder">
            <a:extLst>
              <a:ext uri="{FF2B5EF4-FFF2-40B4-BE49-F238E27FC236}">
                <a16:creationId xmlns:a16="http://schemas.microsoft.com/office/drawing/2014/main" id="{6EF42CC7-103E-EA4C-89A2-543032DA331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843714" cy="62282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photo icon below to insert picture</a:t>
            </a:r>
            <a:br>
              <a:rPr lang="en-US" dirty="0"/>
            </a:br>
            <a:r>
              <a:rPr lang="en-US" dirty="0"/>
              <a:t>(if replacing picture, you will have to reset your crop area)</a:t>
            </a:r>
          </a:p>
        </p:txBody>
      </p:sp>
    </p:spTree>
    <p:extLst>
      <p:ext uri="{BB962C8B-B14F-4D97-AF65-F5344CB8AC3E}">
        <p14:creationId xmlns:p14="http://schemas.microsoft.com/office/powerpoint/2010/main" val="3890074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25992-890C-EC4B-B676-6CCEF133B8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8150" y="1709738"/>
            <a:ext cx="10409299" cy="2852737"/>
          </a:xfrm>
        </p:spPr>
        <p:txBody>
          <a:bodyPr anchor="ctr" anchorCtr="0"/>
          <a:lstStyle>
            <a:lvl1pPr>
              <a:defRPr sz="48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303FD-B916-FD4E-85C2-3EBF655BC1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8150" y="4589463"/>
            <a:ext cx="104093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FDE18-9616-B043-9C71-522DAD29B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2FF7A-5905-EB40-919B-9225D0871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7509E-6005-DB4B-9578-84532E5F8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382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0D34-E50C-7946-9657-29EA34F401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(Reduce font for title longer than 2 lines)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FFB48-1F38-8C46-B4B3-0871CA9880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38150" y="1739901"/>
            <a:ext cx="5081650" cy="4351338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C7F5AB-BF51-4044-8164-B8ADFB34B0A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2148" y="1739901"/>
            <a:ext cx="5081651" cy="4351338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73E568-D8E9-CE46-B564-4CAF0B6E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3C80FD-FB7C-F246-A242-07AFCB295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FBDEBE-950D-C343-A00C-8D9FA1E33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320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0D34-E50C-7946-9657-29EA34F401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(Reduce font for title longer than 2 lines)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FFB48-1F38-8C46-B4B3-0871CA9880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38150" y="2412999"/>
            <a:ext cx="5081650" cy="3763963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C7F5AB-BF51-4044-8164-B8ADFB34B0A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2148" y="2412999"/>
            <a:ext cx="5081651" cy="3763963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73E568-D8E9-CE46-B564-4CAF0B6E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3C80FD-FB7C-F246-A242-07AFCB295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FBDEBE-950D-C343-A00C-8D9FA1E33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72D795B-85F6-1F49-922A-F4131787307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38213" y="1589087"/>
            <a:ext cx="5081587" cy="766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subhead 1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4E34B4F-F908-104C-90F3-5135E2E8C74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70625" y="1589087"/>
            <a:ext cx="5081587" cy="766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subhead 2 </a:t>
            </a:r>
          </a:p>
        </p:txBody>
      </p:sp>
    </p:spTree>
    <p:extLst>
      <p:ext uri="{BB962C8B-B14F-4D97-AF65-F5344CB8AC3E}">
        <p14:creationId xmlns:p14="http://schemas.microsoft.com/office/powerpoint/2010/main" val="17900851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Sta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07">
            <a:extLst>
              <a:ext uri="{FF2B5EF4-FFF2-40B4-BE49-F238E27FC236}">
                <a16:creationId xmlns:a16="http://schemas.microsoft.com/office/drawing/2014/main" id="{4647A912-5093-6043-8161-0D98167F24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336550"/>
            <a:ext cx="12192000" cy="6858000"/>
          </a:xfrm>
          <a:prstGeom prst="rect">
            <a:avLst/>
          </a:prstGeom>
        </p:spPr>
      </p:pic>
      <p:grpSp>
        <p:nvGrpSpPr>
          <p:cNvPr id="11" name="Bottom Bar">
            <a:extLst>
              <a:ext uri="{FF2B5EF4-FFF2-40B4-BE49-F238E27FC236}">
                <a16:creationId xmlns:a16="http://schemas.microsoft.com/office/drawing/2014/main" id="{DC935C4B-E372-E04B-8493-E90A79CBC7F4}"/>
              </a:ext>
            </a:extLst>
          </p:cNvPr>
          <p:cNvGrpSpPr/>
          <p:nvPr userDrawn="1"/>
        </p:nvGrpSpPr>
        <p:grpSpPr>
          <a:xfrm>
            <a:off x="0" y="6247747"/>
            <a:ext cx="12192000" cy="610252"/>
            <a:chOff x="0" y="6247747"/>
            <a:chExt cx="12192000" cy="61025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A574F32-F3B5-224E-B6D3-DC767B30A5BE}"/>
                </a:ext>
              </a:extLst>
            </p:cNvPr>
            <p:cNvSpPr/>
            <p:nvPr/>
          </p:nvSpPr>
          <p:spPr>
            <a:xfrm>
              <a:off x="0" y="6334125"/>
              <a:ext cx="12192000" cy="52387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8EE050A-3114-2641-96C8-48D281A062A0}"/>
                </a:ext>
              </a:extLst>
            </p:cNvPr>
            <p:cNvSpPr/>
            <p:nvPr/>
          </p:nvSpPr>
          <p:spPr>
            <a:xfrm>
              <a:off x="0" y="6247747"/>
              <a:ext cx="12192000" cy="8637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F59F24B-A93D-B046-B78A-2C31137D1AC5}"/>
              </a:ext>
            </a:extLst>
          </p:cNvPr>
          <p:cNvSpPr txBox="1"/>
          <p:nvPr userDrawn="1"/>
        </p:nvSpPr>
        <p:spPr>
          <a:xfrm>
            <a:off x="2872408" y="5178483"/>
            <a:ext cx="64471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solidFill>
                  <a:schemeClr val="bg1">
                    <a:lumMod val="65000"/>
                  </a:schemeClr>
                </a:solidFill>
              </a:rPr>
              <a:t>Battelle Energy Alliance manages INL for the U.S. Department of Energy’s Office of Nuclear Energy. </a:t>
            </a:r>
            <a:br>
              <a:rPr lang="en-US" sz="1050" i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1050" i="1" dirty="0">
                <a:solidFill>
                  <a:schemeClr val="bg1">
                    <a:lumMod val="65000"/>
                  </a:schemeClr>
                </a:solidFill>
              </a:rPr>
              <a:t>INL is the nation’s center for nuclear energy research and development, and also performs research </a:t>
            </a:r>
            <a:br>
              <a:rPr lang="en-US" sz="1050" i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1050" i="1" dirty="0">
                <a:solidFill>
                  <a:schemeClr val="bg1">
                    <a:lumMod val="65000"/>
                  </a:schemeClr>
                </a:solidFill>
              </a:rPr>
              <a:t>in each of DOE’s strategic goal areas: energy, national security, science and the environment.</a:t>
            </a:r>
            <a:endParaRPr lang="en-US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Web Address">
            <a:extLst>
              <a:ext uri="{FF2B5EF4-FFF2-40B4-BE49-F238E27FC236}">
                <a16:creationId xmlns:a16="http://schemas.microsoft.com/office/drawing/2014/main" id="{53FCC0DF-9440-B040-A076-DF507B404D83}"/>
              </a:ext>
            </a:extLst>
          </p:cNvPr>
          <p:cNvSpPr txBox="1"/>
          <p:nvPr userDrawn="1"/>
        </p:nvSpPr>
        <p:spPr>
          <a:xfrm>
            <a:off x="4100945" y="6417425"/>
            <a:ext cx="3990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600" dirty="0">
                <a:solidFill>
                  <a:schemeClr val="bg1">
                    <a:alpha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WWW.INL.GOV</a:t>
            </a:r>
          </a:p>
        </p:txBody>
      </p:sp>
    </p:spTree>
    <p:extLst>
      <p:ext uri="{BB962C8B-B14F-4D97-AF65-F5344CB8AC3E}">
        <p14:creationId xmlns:p14="http://schemas.microsoft.com/office/powerpoint/2010/main" val="1883443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Hex_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7A4BE5-FE46-EA43-B6B0-450DE02CC3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3" name="blue/green box bottom">
            <a:extLst>
              <a:ext uri="{FF2B5EF4-FFF2-40B4-BE49-F238E27FC236}">
                <a16:creationId xmlns:a16="http://schemas.microsoft.com/office/drawing/2014/main" id="{01F9400E-D49A-AA40-B4BD-53F03EC31D76}"/>
              </a:ext>
            </a:extLst>
          </p:cNvPr>
          <p:cNvGrpSpPr/>
          <p:nvPr userDrawn="1"/>
        </p:nvGrpSpPr>
        <p:grpSpPr>
          <a:xfrm>
            <a:off x="0" y="5340350"/>
            <a:ext cx="12192000" cy="1517650"/>
            <a:chOff x="0" y="5340350"/>
            <a:chExt cx="12192000" cy="151765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04B8F3-C379-C04D-8634-1CDEC81586E2}"/>
                </a:ext>
              </a:extLst>
            </p:cNvPr>
            <p:cNvSpPr/>
            <p:nvPr userDrawn="1"/>
          </p:nvSpPr>
          <p:spPr bwMode="auto">
            <a:xfrm>
              <a:off x="0" y="5444519"/>
              <a:ext cx="12192000" cy="1413481"/>
            </a:xfrm>
            <a:prstGeom prst="rect">
              <a:avLst/>
            </a:prstGeom>
            <a:solidFill>
              <a:srgbClr val="07519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03207E4-91BC-AB48-939F-AAC2AA29BF23}"/>
                </a:ext>
              </a:extLst>
            </p:cNvPr>
            <p:cNvSpPr/>
            <p:nvPr userDrawn="1"/>
          </p:nvSpPr>
          <p:spPr bwMode="auto">
            <a:xfrm>
              <a:off x="0" y="5340350"/>
              <a:ext cx="12192000" cy="104169"/>
            </a:xfrm>
            <a:prstGeom prst="rect">
              <a:avLst/>
            </a:prstGeom>
            <a:solidFill>
              <a:srgbClr val="8EC42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E1DFF24A-6025-2847-8C93-29954BFB7B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37144" y="1938829"/>
            <a:ext cx="9354855" cy="2292350"/>
          </a:xfrm>
          <a:prstGeom prst="rect">
            <a:avLst/>
          </a:prstGeom>
          <a:noFill/>
        </p:spPr>
        <p:txBody>
          <a:bodyPr wrap="square" lIns="365760" tIns="822960" rIns="1097280" bIns="822960" anchor="ctr" anchorCtr="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525" indent="0">
              <a:buFontTx/>
              <a:buNone/>
              <a:tabLst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title</a:t>
            </a:r>
          </a:p>
          <a:p>
            <a:pPr lvl="1"/>
            <a:r>
              <a:rPr lang="en-US" dirty="0"/>
              <a:t>Click to edit subtitle</a:t>
            </a:r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45BFF713-8DD6-6843-86C3-2D1862E3CA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0142" y="273297"/>
            <a:ext cx="2541981" cy="1392237"/>
          </a:xfrm>
          <a:effectLst/>
        </p:spPr>
        <p:txBody>
          <a:bodyPr lIns="0" rIns="0" bIns="0" anchor="b" anchorCtr="0">
            <a:noAutofit/>
          </a:bodyPr>
          <a:lstStyle>
            <a:lvl1pPr marL="7938" indent="0">
              <a:buFontTx/>
              <a:buNone/>
              <a:tabLst/>
              <a:defRPr sz="1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0" i="0">
                <a:solidFill>
                  <a:schemeClr val="bg1"/>
                </a:solidFill>
                <a:latin typeface="Myriad Pro Cond" panose="020B0506030403020204" pitchFamily="34" charset="0"/>
              </a:defRPr>
            </a:lvl2pPr>
            <a:lvl3pPr marL="7938" indent="0">
              <a:buFontTx/>
              <a:buNone/>
              <a:tabLst/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0" i="0">
                <a:solidFill>
                  <a:schemeClr val="bg1"/>
                </a:solidFill>
                <a:latin typeface="Myriad Pro Cond" panose="020B0506030403020204" pitchFamily="34" charset="0"/>
              </a:defRPr>
            </a:lvl4pPr>
            <a:lvl5pPr marL="1828800" indent="0">
              <a:buFontTx/>
              <a:buNone/>
              <a:defRPr b="0" i="0">
                <a:solidFill>
                  <a:schemeClr val="bg1"/>
                </a:solidFill>
                <a:latin typeface="Myriad Pro Cond" panose="020B0506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150FBC-21D2-57A0-083B-AF225C0F1A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04279" y="5913998"/>
            <a:ext cx="58420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3480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1920">
          <p15:clr>
            <a:srgbClr val="FBAE40"/>
          </p15:clr>
        </p15:guide>
        <p15:guide id="4" pos="532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EB3FEC5-4760-DC48-B91E-CFC0C33F63A9}"/>
              </a:ext>
            </a:extLst>
          </p:cNvPr>
          <p:cNvSpPr/>
          <p:nvPr userDrawn="1"/>
        </p:nvSpPr>
        <p:spPr>
          <a:xfrm>
            <a:off x="8465769" y="6335712"/>
            <a:ext cx="3726231" cy="5222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EAE68D-24FC-6749-A309-042231DB68DA}"/>
              </a:ext>
            </a:extLst>
          </p:cNvPr>
          <p:cNvSpPr/>
          <p:nvPr userDrawn="1"/>
        </p:nvSpPr>
        <p:spPr>
          <a:xfrm>
            <a:off x="8465769" y="6237795"/>
            <a:ext cx="3726231" cy="979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DAHO NATIONAL LABORATORY">
            <a:extLst>
              <a:ext uri="{FF2B5EF4-FFF2-40B4-BE49-F238E27FC236}">
                <a16:creationId xmlns:a16="http://schemas.microsoft.com/office/drawing/2014/main" id="{C491F914-E346-2146-A51D-D37D67DBC113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8944584" y="6543675"/>
            <a:ext cx="2768600" cy="127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82502A-5BF2-8845-923F-AAF24377F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151" y="558602"/>
            <a:ext cx="10415648" cy="1008797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B4A4D-34FE-994A-AFE8-DCF682312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8150" y="1739901"/>
            <a:ext cx="10415649" cy="4351338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0CF24-C629-E54C-BA9B-20518F01F0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1" y="6492875"/>
            <a:ext cx="1546302" cy="365125"/>
          </a:xfrm>
          <a:prstGeom prst="rect">
            <a:avLst/>
          </a:prstGeom>
        </p:spPr>
        <p:txBody>
          <a:bodyPr vert="horz" lIns="91440" tIns="45720" rIns="91440" bIns="155448" rtlCol="0" anchor="ctr"/>
          <a:lstStyle>
            <a:lvl1pPr algn="l">
              <a:defRPr sz="100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7CD4A3B-E186-AB40-96C6-355AF9A6FE76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34D85-E219-4F49-88C8-4DC17F06DE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8150" y="6492875"/>
            <a:ext cx="5060066" cy="365125"/>
          </a:xfrm>
          <a:prstGeom prst="rect">
            <a:avLst/>
          </a:prstGeom>
        </p:spPr>
        <p:txBody>
          <a:bodyPr vert="horz" lIns="91440" tIns="45720" rIns="91440" bIns="155448" rtlCol="0" anchor="ctr"/>
          <a:lstStyle>
            <a:lvl1pPr algn="ctr">
              <a:defRPr sz="100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7F2A8-2F01-4745-8AFB-4EEC8D271D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020" y="6492875"/>
            <a:ext cx="434428" cy="365125"/>
          </a:xfrm>
          <a:prstGeom prst="rect">
            <a:avLst/>
          </a:prstGeom>
        </p:spPr>
        <p:txBody>
          <a:bodyPr vert="horz" lIns="91440" tIns="45720" rIns="91440" bIns="155448" rtlCol="0" anchor="ctr"/>
          <a:lstStyle>
            <a:lvl1pPr algn="ctr">
              <a:defRPr sz="1000" b="1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2B577FA-F7D9-2C48-919F-F962E3BF952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5" name="blue/green box top">
            <a:extLst>
              <a:ext uri="{FF2B5EF4-FFF2-40B4-BE49-F238E27FC236}">
                <a16:creationId xmlns:a16="http://schemas.microsoft.com/office/drawing/2014/main" id="{2FE8E780-1DE8-B245-8215-3ECC2513C073}"/>
              </a:ext>
            </a:extLst>
          </p:cNvPr>
          <p:cNvGrpSpPr/>
          <p:nvPr userDrawn="1"/>
        </p:nvGrpSpPr>
        <p:grpSpPr>
          <a:xfrm>
            <a:off x="0" y="522288"/>
            <a:ext cx="744467" cy="547190"/>
            <a:chOff x="0" y="711956"/>
            <a:chExt cx="3721100" cy="62020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0A2A1D5-CB4B-1A40-8711-4F412AA9927B}"/>
                </a:ext>
              </a:extLst>
            </p:cNvPr>
            <p:cNvSpPr/>
            <p:nvPr userDrawn="1"/>
          </p:nvSpPr>
          <p:spPr>
            <a:xfrm rot="10800000">
              <a:off x="0" y="711956"/>
              <a:ext cx="3721100" cy="5222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2B5F476-DD08-5B45-A331-21193BD3472A}"/>
                </a:ext>
              </a:extLst>
            </p:cNvPr>
            <p:cNvSpPr/>
            <p:nvPr userDrawn="1"/>
          </p:nvSpPr>
          <p:spPr>
            <a:xfrm rot="10800000">
              <a:off x="0" y="1234244"/>
              <a:ext cx="3721100" cy="9791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35166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694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10" r:id="rId8"/>
    <p:sldLayoutId id="2147483711" r:id="rId9"/>
    <p:sldLayoutId id="2147483712" r:id="rId10"/>
    <p:sldLayoutId id="2147483713" r:id="rId11"/>
    <p:sldLayoutId id="2147483695" r:id="rId12"/>
    <p:sldLayoutId id="2147483696" r:id="rId13"/>
    <p:sldLayoutId id="2147483709" r:id="rId14"/>
    <p:sldLayoutId id="2147483715" r:id="rId15"/>
    <p:sldLayoutId id="214748371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2"/>
        </a:buClr>
        <a:buFont typeface="Arial" panose="020B0604020202020204" pitchFamily="34" charset="0"/>
        <a:buChar char="•"/>
        <a:defRPr sz="2200" b="0" i="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−"/>
        <a:defRPr sz="2200" b="0" i="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2200" b="0" i="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−"/>
        <a:defRPr sz="2200" b="0" i="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2200" b="0" i="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2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B3176E-FAD1-2B4C-96D5-F706C44483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" y="2882096"/>
            <a:ext cx="12192000" cy="2430684"/>
          </a:xfrm>
        </p:spPr>
        <p:txBody>
          <a:bodyPr/>
          <a:lstStyle/>
          <a:p>
            <a:pPr algn="ctr"/>
            <a:r>
              <a:rPr lang="en-US" i="1" dirty="0" err="1"/>
              <a:t>Schem</a:t>
            </a:r>
            <a:r>
              <a:rPr lang="en-US" i="1" dirty="0" err="1">
                <a:solidFill>
                  <a:schemeClr val="tx1"/>
                </a:solidFill>
              </a:rPr>
              <a:t>Agent</a:t>
            </a:r>
            <a:r>
              <a:rPr lang="en-US" i="1" dirty="0"/>
              <a:t>:</a:t>
            </a:r>
            <a:r>
              <a:rPr lang="en-US" dirty="0"/>
              <a:t> Multi-Agent VLM Framework for Connectivity Extraction from Nuclear Plant Diagrams</a:t>
            </a:r>
          </a:p>
          <a:p>
            <a:pPr algn="ctr"/>
            <a:r>
              <a:rPr lang="en-US" sz="2400" i="1" dirty="0">
                <a:solidFill>
                  <a:schemeClr val="tx1"/>
                </a:solidFill>
              </a:rPr>
              <a:t>Asiful Arefeen</a:t>
            </a:r>
          </a:p>
        </p:txBody>
      </p:sp>
    </p:spTree>
    <p:extLst>
      <p:ext uri="{BB962C8B-B14F-4D97-AF65-F5344CB8AC3E}">
        <p14:creationId xmlns:p14="http://schemas.microsoft.com/office/powerpoint/2010/main" val="4025150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BFA92-30DC-6040-9963-184E5B048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151" y="558603"/>
            <a:ext cx="10415648" cy="483120"/>
          </a:xfrm>
        </p:spPr>
        <p:txBody>
          <a:bodyPr/>
          <a:lstStyle/>
          <a:p>
            <a:r>
              <a:rPr lang="en-US" sz="3200" dirty="0"/>
              <a:t>About Me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610789E-FA8E-08B4-D532-D6C4C5714F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71750" y="1100217"/>
            <a:ext cx="1848499" cy="178014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13371A1-FC1E-F7AF-1050-C3226242BED6}"/>
              </a:ext>
            </a:extLst>
          </p:cNvPr>
          <p:cNvSpPr txBox="1"/>
          <p:nvPr/>
        </p:nvSpPr>
        <p:spPr>
          <a:xfrm>
            <a:off x="3665315" y="3001373"/>
            <a:ext cx="48613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Asiful Arefeen</a:t>
            </a:r>
          </a:p>
          <a:p>
            <a:pPr algn="ctr"/>
            <a:r>
              <a:rPr lang="en-US" dirty="0"/>
              <a:t>C220: Risk and Reliability Research</a:t>
            </a:r>
          </a:p>
          <a:p>
            <a:pPr algn="ctr"/>
            <a:r>
              <a:rPr lang="en-US" dirty="0"/>
              <a:t>Mentor: </a:t>
            </a:r>
            <a:r>
              <a:rPr lang="en-US" b="1" dirty="0"/>
              <a:t>Andrei </a:t>
            </a:r>
            <a:r>
              <a:rPr lang="en-US" b="1" dirty="0" err="1"/>
              <a:t>Gribok</a:t>
            </a:r>
            <a:endParaRPr lang="en-US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E092A0-997D-C82C-9BE9-3F0D15C0AC84}"/>
              </a:ext>
            </a:extLst>
          </p:cNvPr>
          <p:cNvSpPr txBox="1"/>
          <p:nvPr/>
        </p:nvSpPr>
        <p:spPr>
          <a:xfrm>
            <a:off x="3728902" y="4045716"/>
            <a:ext cx="4734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PhD Candidate in Biomedical Data Science at the </a:t>
            </a:r>
            <a:r>
              <a:rPr lang="en-US" b="1" i="1" dirty="0">
                <a:solidFill>
                  <a:srgbClr val="800000"/>
                </a:solidFill>
              </a:rPr>
              <a:t>Arizona State University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58C826-4496-4CF8-2D6B-97BBE2BDF2A0}"/>
              </a:ext>
            </a:extLst>
          </p:cNvPr>
          <p:cNvSpPr txBox="1"/>
          <p:nvPr/>
        </p:nvSpPr>
        <p:spPr>
          <a:xfrm>
            <a:off x="2329394" y="4710332"/>
            <a:ext cx="6628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Research Interest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211804-1936-0C9A-A496-E4EC37DF05A8}"/>
              </a:ext>
            </a:extLst>
          </p:cNvPr>
          <p:cNvSpPr txBox="1"/>
          <p:nvPr/>
        </p:nvSpPr>
        <p:spPr>
          <a:xfrm>
            <a:off x="2329394" y="5085210"/>
            <a:ext cx="29933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Explainable AI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Timeseries Forecasting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Trustworthy AI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E3887D-0191-3BEC-3ECF-DB2813041009}"/>
              </a:ext>
            </a:extLst>
          </p:cNvPr>
          <p:cNvSpPr txBox="1"/>
          <p:nvPr/>
        </p:nvSpPr>
        <p:spPr>
          <a:xfrm>
            <a:off x="5379165" y="5079664"/>
            <a:ext cx="4653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Cost-effective foundation model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Multi-agent system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Information Retrieval </a:t>
            </a:r>
          </a:p>
        </p:txBody>
      </p:sp>
    </p:spTree>
    <p:extLst>
      <p:ext uri="{BB962C8B-B14F-4D97-AF65-F5344CB8AC3E}">
        <p14:creationId xmlns:p14="http://schemas.microsoft.com/office/powerpoint/2010/main" val="3740507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B5A42-BA00-B17D-CB93-92E71531E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150" y="1241659"/>
            <a:ext cx="10415649" cy="4849580"/>
          </a:xfrm>
        </p:spPr>
        <p:txBody>
          <a:bodyPr/>
          <a:lstStyle/>
          <a:p>
            <a:r>
              <a:rPr lang="en-US" b="1" dirty="0"/>
              <a:t>Develop an automated framework</a:t>
            </a:r>
            <a:r>
              <a:rPr lang="en-US" dirty="0"/>
              <a:t> to convert nuclear power plant electrical schematics into structured component-to-component connectivity matrices.</a:t>
            </a:r>
          </a:p>
          <a:p>
            <a:endParaRPr lang="en-US" dirty="0"/>
          </a:p>
          <a:p>
            <a:r>
              <a:rPr lang="en-US" b="1" dirty="0"/>
              <a:t>Integrate multi-modal schematic information</a:t>
            </a:r>
            <a:r>
              <a:rPr lang="en-US" dirty="0"/>
              <a:t>, including raw diagrams, detected components, OCR labels, wire traces, junctions and node layouts, to support reliable connectivity inference.</a:t>
            </a:r>
          </a:p>
          <a:p>
            <a:endParaRPr lang="en-US" dirty="0"/>
          </a:p>
          <a:p>
            <a:r>
              <a:rPr lang="en-US" b="1" dirty="0"/>
              <a:t>Use a multi-agent VLM workflow</a:t>
            </a:r>
            <a:r>
              <a:rPr lang="en-US" dirty="0"/>
              <a:t> that combines high-recall connectivity extraction with precision-oriented review to reduce missed connections and unsupported edges.</a:t>
            </a:r>
          </a:p>
          <a:p>
            <a:endParaRPr lang="en-US" dirty="0"/>
          </a:p>
          <a:p>
            <a:r>
              <a:rPr lang="en-US" b="1" dirty="0"/>
              <a:t>Generate traceable digital connectivity data</a:t>
            </a:r>
            <a:r>
              <a:rPr lang="en-US" dirty="0"/>
              <a:t> that can support engineering impact assessment, fault-path tracing, dependency analysis, configuration management and plant modernization.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272191D-9A3B-E1FD-01A0-8A8F61320392}"/>
              </a:ext>
            </a:extLst>
          </p:cNvPr>
          <p:cNvSpPr txBox="1">
            <a:spLocks/>
          </p:cNvSpPr>
          <p:nvPr/>
        </p:nvSpPr>
        <p:spPr>
          <a:xfrm>
            <a:off x="938151" y="558603"/>
            <a:ext cx="10415648" cy="865936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Objective</a:t>
            </a:r>
          </a:p>
        </p:txBody>
      </p:sp>
    </p:spTree>
    <p:extLst>
      <p:ext uri="{BB962C8B-B14F-4D97-AF65-F5344CB8AC3E}">
        <p14:creationId xmlns:p14="http://schemas.microsoft.com/office/powerpoint/2010/main" val="2684255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30382-A2DD-4CF1-77FC-2A67890E5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5F973-596A-2211-80B9-76E785F58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150" y="1241659"/>
            <a:ext cx="10415649" cy="4849580"/>
          </a:xfrm>
        </p:spPr>
        <p:txBody>
          <a:bodyPr/>
          <a:lstStyle/>
          <a:p>
            <a:r>
              <a:rPr lang="en-US" dirty="0"/>
              <a:t>Transforms legacy drawings into usable data: structured, machine-readable connectivity matrices</a:t>
            </a:r>
          </a:p>
          <a:p>
            <a:endParaRPr lang="en-US" dirty="0"/>
          </a:p>
          <a:p>
            <a:r>
              <a:rPr lang="en-US" dirty="0"/>
              <a:t>Reduces manual engineering effort: slow and repetitive tracing of component-to-component connections</a:t>
            </a:r>
          </a:p>
          <a:p>
            <a:endParaRPr lang="en-US" dirty="0"/>
          </a:p>
          <a:p>
            <a:r>
              <a:rPr lang="en-US" dirty="0"/>
              <a:t>Improves consistency and reduces human errors stemming from overlapping wires, junctions, labels and non-uniform drafting styles</a:t>
            </a:r>
          </a:p>
          <a:p>
            <a:endParaRPr lang="en-US" dirty="0"/>
          </a:p>
          <a:p>
            <a:r>
              <a:rPr lang="en-US" dirty="0"/>
              <a:t>Supports faster fault and impact analysis, quick identification of connected components, downstream dependencies, possible fault paths and downstream technology design</a:t>
            </a:r>
            <a:br>
              <a:rPr lang="en-US" dirty="0"/>
            </a:b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E4C6D14-38F5-26C7-FCCC-D18DA8728EFB}"/>
              </a:ext>
            </a:extLst>
          </p:cNvPr>
          <p:cNvSpPr txBox="1">
            <a:spLocks/>
          </p:cNvSpPr>
          <p:nvPr/>
        </p:nvSpPr>
        <p:spPr>
          <a:xfrm>
            <a:off x="938151" y="558603"/>
            <a:ext cx="10415648" cy="865936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Significance</a:t>
            </a:r>
          </a:p>
        </p:txBody>
      </p:sp>
    </p:spTree>
    <p:extLst>
      <p:ext uri="{BB962C8B-B14F-4D97-AF65-F5344CB8AC3E}">
        <p14:creationId xmlns:p14="http://schemas.microsoft.com/office/powerpoint/2010/main" val="83153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F93B7-F420-25ED-AA90-AC2C5CA61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0B514-4269-1CB9-9A50-E4B474065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150" y="1241659"/>
            <a:ext cx="10415649" cy="4849580"/>
          </a:xfrm>
        </p:spPr>
        <p:txBody>
          <a:bodyPr/>
          <a:lstStyle/>
          <a:p>
            <a:r>
              <a:rPr lang="en-US" dirty="0"/>
              <a:t>Connectivity graph or matrix can support digital twin development, dependency modeling, automated reasoning, maintenance planning and operational decision-support tools</a:t>
            </a:r>
          </a:p>
          <a:p>
            <a:endParaRPr lang="en-US" dirty="0"/>
          </a:p>
          <a:p>
            <a:r>
              <a:rPr lang="en-US" dirty="0"/>
              <a:t>Using ChatGPT or GPT 5.5 on the raw diagrams implies poor extraction performance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1B9CC40-D10A-B757-6CB3-43F67B7A1683}"/>
              </a:ext>
            </a:extLst>
          </p:cNvPr>
          <p:cNvSpPr txBox="1">
            <a:spLocks/>
          </p:cNvSpPr>
          <p:nvPr/>
        </p:nvSpPr>
        <p:spPr>
          <a:xfrm>
            <a:off x="938151" y="558603"/>
            <a:ext cx="10415648" cy="865936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Significance</a:t>
            </a:r>
          </a:p>
        </p:txBody>
      </p:sp>
    </p:spTree>
    <p:extLst>
      <p:ext uri="{BB962C8B-B14F-4D97-AF65-F5344CB8AC3E}">
        <p14:creationId xmlns:p14="http://schemas.microsoft.com/office/powerpoint/2010/main" val="3402937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0C869-C12B-01CF-8877-1993B00DE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2401888-09FB-B8E3-A5ED-A06BD3514B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60521" y="418507"/>
            <a:ext cx="9031479" cy="602098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FA31C7F-ED2D-E8FC-0F9A-1C46288ED2A1}"/>
              </a:ext>
            </a:extLst>
          </p:cNvPr>
          <p:cNvSpPr txBox="1">
            <a:spLocks/>
          </p:cNvSpPr>
          <p:nvPr/>
        </p:nvSpPr>
        <p:spPr>
          <a:xfrm>
            <a:off x="938151" y="558603"/>
            <a:ext cx="10415648" cy="865936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Method</a:t>
            </a:r>
          </a:p>
          <a:p>
            <a:r>
              <a:rPr lang="en-US" sz="2000" i="1" dirty="0"/>
              <a:t>Layer Generation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1626B6-1026-BED6-7803-A3A5D747F6D5}"/>
              </a:ext>
            </a:extLst>
          </p:cNvPr>
          <p:cNvSpPr txBox="1"/>
          <p:nvPr/>
        </p:nvSpPr>
        <p:spPr>
          <a:xfrm>
            <a:off x="625642" y="2690336"/>
            <a:ext cx="2464067" cy="1477328"/>
          </a:xfrm>
          <a:prstGeom prst="rect">
            <a:avLst/>
          </a:prstGeom>
          <a:noFill/>
          <a:ln w="12700"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Raw</a:t>
            </a:r>
            <a:r>
              <a:rPr lang="en-US" dirty="0"/>
              <a:t> schematic diagrams containing components and overlapping connections</a:t>
            </a:r>
          </a:p>
        </p:txBody>
      </p:sp>
    </p:spTree>
    <p:extLst>
      <p:ext uri="{BB962C8B-B14F-4D97-AF65-F5344CB8AC3E}">
        <p14:creationId xmlns:p14="http://schemas.microsoft.com/office/powerpoint/2010/main" val="1564742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3ED97-DE3C-F0C6-2E58-46238483C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8AF00D1-BF69-B032-3B44-BD7BDE7CEAAE}"/>
              </a:ext>
            </a:extLst>
          </p:cNvPr>
          <p:cNvSpPr txBox="1">
            <a:spLocks/>
          </p:cNvSpPr>
          <p:nvPr/>
        </p:nvSpPr>
        <p:spPr>
          <a:xfrm>
            <a:off x="938151" y="558603"/>
            <a:ext cx="10415648" cy="865936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Method</a:t>
            </a:r>
          </a:p>
          <a:p>
            <a:r>
              <a:rPr lang="en-US" sz="2000" i="1" dirty="0"/>
              <a:t>Layer Generation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DD78EEEC-7C30-892D-CE91-6EA621A44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520" y="418507"/>
            <a:ext cx="9031479" cy="60209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9E3225A-F4FD-3862-3A01-B76DC1CFB0AD}"/>
              </a:ext>
            </a:extLst>
          </p:cNvPr>
          <p:cNvSpPr txBox="1"/>
          <p:nvPr/>
        </p:nvSpPr>
        <p:spPr>
          <a:xfrm>
            <a:off x="625642" y="2690336"/>
            <a:ext cx="2464067" cy="1200329"/>
          </a:xfrm>
          <a:prstGeom prst="rect">
            <a:avLst/>
          </a:prstGeom>
          <a:noFill/>
          <a:ln w="12700"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Wires </a:t>
            </a:r>
            <a:r>
              <a:rPr lang="en-US" dirty="0"/>
              <a:t>detected and marked using standard computer vision methods</a:t>
            </a:r>
          </a:p>
        </p:txBody>
      </p:sp>
    </p:spTree>
    <p:extLst>
      <p:ext uri="{BB962C8B-B14F-4D97-AF65-F5344CB8AC3E}">
        <p14:creationId xmlns:p14="http://schemas.microsoft.com/office/powerpoint/2010/main" val="3071742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A9354-6657-12A3-48B8-ADC94EF49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EFC5BEA-15BE-335D-DF2B-5D55040FB6E3}"/>
              </a:ext>
            </a:extLst>
          </p:cNvPr>
          <p:cNvSpPr txBox="1">
            <a:spLocks/>
          </p:cNvSpPr>
          <p:nvPr/>
        </p:nvSpPr>
        <p:spPr>
          <a:xfrm>
            <a:off x="938151" y="558603"/>
            <a:ext cx="10415648" cy="865936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Method</a:t>
            </a:r>
          </a:p>
          <a:p>
            <a:r>
              <a:rPr lang="en-US" sz="2000" i="1" dirty="0"/>
              <a:t>Layer Generation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AF838185-2DF9-2E7C-A011-C58951494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520" y="418507"/>
            <a:ext cx="9031479" cy="60209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8E76FD-222B-E7FC-143C-8D32F94C0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0520" y="418507"/>
            <a:ext cx="9031479" cy="60209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DD1320-A2F3-2118-2261-F44485229752}"/>
              </a:ext>
            </a:extLst>
          </p:cNvPr>
          <p:cNvSpPr txBox="1"/>
          <p:nvPr/>
        </p:nvSpPr>
        <p:spPr>
          <a:xfrm>
            <a:off x="625642" y="2690336"/>
            <a:ext cx="2464067" cy="1200329"/>
          </a:xfrm>
          <a:prstGeom prst="rect">
            <a:avLst/>
          </a:prstGeom>
          <a:noFill/>
          <a:ln w="12700"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Wires </a:t>
            </a:r>
            <a:r>
              <a:rPr lang="en-US" dirty="0"/>
              <a:t>detected and marked using standard computer vision methods</a:t>
            </a:r>
          </a:p>
        </p:txBody>
      </p:sp>
    </p:spTree>
    <p:extLst>
      <p:ext uri="{BB962C8B-B14F-4D97-AF65-F5344CB8AC3E}">
        <p14:creationId xmlns:p14="http://schemas.microsoft.com/office/powerpoint/2010/main" val="355664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20CAB-2B7F-5A31-AEF4-4E6E60211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BB614C-859E-91B6-D6F0-5A2366379334}"/>
              </a:ext>
            </a:extLst>
          </p:cNvPr>
          <p:cNvSpPr txBox="1">
            <a:spLocks/>
          </p:cNvSpPr>
          <p:nvPr/>
        </p:nvSpPr>
        <p:spPr>
          <a:xfrm>
            <a:off x="938151" y="558603"/>
            <a:ext cx="10415648" cy="865936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Method</a:t>
            </a:r>
          </a:p>
          <a:p>
            <a:r>
              <a:rPr lang="en-US" sz="2000" i="1" dirty="0"/>
              <a:t>Layer Generation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1EEE03-E8BE-AE85-46CA-2DD776F19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519" y="418507"/>
            <a:ext cx="9031479" cy="60209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52863D-EFF9-BAF2-2AAC-0D64441DABA0}"/>
              </a:ext>
            </a:extLst>
          </p:cNvPr>
          <p:cNvSpPr txBox="1"/>
          <p:nvPr/>
        </p:nvSpPr>
        <p:spPr>
          <a:xfrm>
            <a:off x="625642" y="2690336"/>
            <a:ext cx="2464067" cy="1200329"/>
          </a:xfrm>
          <a:prstGeom prst="rect">
            <a:avLst/>
          </a:prstGeom>
          <a:noFill/>
          <a:ln w="12700"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Components </a:t>
            </a:r>
            <a:r>
              <a:rPr lang="en-US" dirty="0"/>
              <a:t>detected and marked with bounding boxes using an AI agent</a:t>
            </a:r>
          </a:p>
        </p:txBody>
      </p:sp>
    </p:spTree>
    <p:extLst>
      <p:ext uri="{BB962C8B-B14F-4D97-AF65-F5344CB8AC3E}">
        <p14:creationId xmlns:p14="http://schemas.microsoft.com/office/powerpoint/2010/main" val="4059570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48148-AD30-978A-65B5-F8366FA38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81DC428-0EFC-6EED-4D54-3A9D233C045D}"/>
              </a:ext>
            </a:extLst>
          </p:cNvPr>
          <p:cNvSpPr txBox="1">
            <a:spLocks/>
          </p:cNvSpPr>
          <p:nvPr/>
        </p:nvSpPr>
        <p:spPr>
          <a:xfrm>
            <a:off x="938151" y="558603"/>
            <a:ext cx="10415648" cy="865936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Method</a:t>
            </a:r>
          </a:p>
          <a:p>
            <a:r>
              <a:rPr lang="en-US" sz="2000" i="1" dirty="0"/>
              <a:t>Layer Generation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993EF7-959D-CC99-B840-DE6FF9176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520" y="418507"/>
            <a:ext cx="9031479" cy="60209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B4EC01-B172-E41A-DFB9-A6AB4775BD7D}"/>
              </a:ext>
            </a:extLst>
          </p:cNvPr>
          <p:cNvSpPr txBox="1"/>
          <p:nvPr/>
        </p:nvSpPr>
        <p:spPr>
          <a:xfrm>
            <a:off x="625642" y="2690336"/>
            <a:ext cx="2464067" cy="1477328"/>
          </a:xfrm>
          <a:prstGeom prst="rect">
            <a:avLst/>
          </a:prstGeom>
          <a:noFill/>
          <a:ln w="12700"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Nodes </a:t>
            </a:r>
            <a:r>
              <a:rPr lang="en-US" dirty="0"/>
              <a:t>and</a:t>
            </a:r>
            <a:r>
              <a:rPr lang="en-US" b="1" dirty="0"/>
              <a:t> junctions </a:t>
            </a:r>
            <a:r>
              <a:rPr lang="en-US" dirty="0"/>
              <a:t>detected and marked using standard computer vision methods</a:t>
            </a:r>
          </a:p>
        </p:txBody>
      </p:sp>
    </p:spTree>
    <p:extLst>
      <p:ext uri="{BB962C8B-B14F-4D97-AF65-F5344CB8AC3E}">
        <p14:creationId xmlns:p14="http://schemas.microsoft.com/office/powerpoint/2010/main" val="2902751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0845C-916E-142B-C1A0-41A9CE52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9C2ACB9-9A81-853C-1447-A52C1F42D5AF}"/>
              </a:ext>
            </a:extLst>
          </p:cNvPr>
          <p:cNvSpPr txBox="1">
            <a:spLocks/>
          </p:cNvSpPr>
          <p:nvPr/>
        </p:nvSpPr>
        <p:spPr>
          <a:xfrm>
            <a:off x="938151" y="558603"/>
            <a:ext cx="10415648" cy="865936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Method</a:t>
            </a:r>
          </a:p>
          <a:p>
            <a:r>
              <a:rPr lang="en-US" sz="2000" i="1" dirty="0"/>
              <a:t>Layer Generation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238176-D46F-491F-FB09-D512B95DE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521" y="421791"/>
            <a:ext cx="9031479" cy="60209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48C469-D0CB-D825-46A1-BD3A716F4F96}"/>
              </a:ext>
            </a:extLst>
          </p:cNvPr>
          <p:cNvSpPr txBox="1"/>
          <p:nvPr/>
        </p:nvSpPr>
        <p:spPr>
          <a:xfrm>
            <a:off x="625642" y="2690336"/>
            <a:ext cx="2464067" cy="1200329"/>
          </a:xfrm>
          <a:prstGeom prst="rect">
            <a:avLst/>
          </a:prstGeom>
          <a:noFill/>
          <a:ln w="12700"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Component tags </a:t>
            </a:r>
            <a:r>
              <a:rPr lang="en-US" dirty="0"/>
              <a:t>detected and marked with bounding boxes using an AI agent</a:t>
            </a:r>
          </a:p>
        </p:txBody>
      </p:sp>
    </p:spTree>
    <p:extLst>
      <p:ext uri="{BB962C8B-B14F-4D97-AF65-F5344CB8AC3E}">
        <p14:creationId xmlns:p14="http://schemas.microsoft.com/office/powerpoint/2010/main" val="2911920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42C27-1708-1F47-B916-1E7F9DF4C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Content Placeholder 34">
            <a:extLst>
              <a:ext uri="{FF2B5EF4-FFF2-40B4-BE49-F238E27FC236}">
                <a16:creationId xmlns:a16="http://schemas.microsoft.com/office/drawing/2014/main" id="{ED87C830-13D4-EDC9-2BCF-4B1B96B102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7210" y="1011953"/>
            <a:ext cx="9217579" cy="526216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00B9A33-FD41-49D1-0FEB-13CB1A188590}"/>
              </a:ext>
            </a:extLst>
          </p:cNvPr>
          <p:cNvSpPr txBox="1">
            <a:spLocks/>
          </p:cNvSpPr>
          <p:nvPr/>
        </p:nvSpPr>
        <p:spPr>
          <a:xfrm>
            <a:off x="938151" y="558603"/>
            <a:ext cx="10415648" cy="865936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>
                <a:solidFill>
                  <a:schemeClr val="tx1"/>
                </a:solidFill>
              </a:rPr>
              <a:t>Method</a:t>
            </a:r>
          </a:p>
          <a:p>
            <a:r>
              <a:rPr lang="en-US" sz="2000" i="1"/>
              <a:t>Multi-agent framework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19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53C5C-2B22-755F-3960-F1C41B13B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F5464-DEDA-6AFA-4BF4-6EBD0567A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150" y="1626669"/>
            <a:ext cx="10415649" cy="4464570"/>
          </a:xfrm>
        </p:spPr>
        <p:txBody>
          <a:bodyPr/>
          <a:lstStyle/>
          <a:p>
            <a:r>
              <a:rPr lang="en-US" dirty="0"/>
              <a:t>Synthetic diagrams are generated with few shot prompting </a:t>
            </a:r>
          </a:p>
          <a:p>
            <a:endParaRPr lang="en-US" dirty="0"/>
          </a:p>
          <a:p>
            <a:r>
              <a:rPr lang="en-US" dirty="0"/>
              <a:t>GPT 5.5 was used to generate diagrams along with the ground-truth connectivity matrix</a:t>
            </a:r>
          </a:p>
          <a:p>
            <a:endParaRPr lang="en-US" dirty="0"/>
          </a:p>
          <a:p>
            <a:r>
              <a:rPr lang="en-US" dirty="0"/>
              <a:t>Diagrams contain 50-200 components and almost same number of connections. Most diagrams contain components and connections between 100 and 200</a:t>
            </a:r>
          </a:p>
          <a:p>
            <a:endParaRPr lang="en-US" dirty="0"/>
          </a:p>
          <a:p>
            <a:r>
              <a:rPr lang="en-US" dirty="0"/>
              <a:t>Generation was guided by supervision to prevent unrealistic wire cluttering and component/tag overlaps</a:t>
            </a:r>
          </a:p>
          <a:p>
            <a:endParaRPr lang="en-US" dirty="0"/>
          </a:p>
          <a:p>
            <a:r>
              <a:rPr lang="en-US" dirty="0"/>
              <a:t>Generated diagrams were distributionally/semantically meaningful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E48C6C5-C33B-C503-98EA-3400697661A8}"/>
              </a:ext>
            </a:extLst>
          </p:cNvPr>
          <p:cNvSpPr txBox="1">
            <a:spLocks/>
          </p:cNvSpPr>
          <p:nvPr/>
        </p:nvSpPr>
        <p:spPr>
          <a:xfrm>
            <a:off x="938151" y="558603"/>
            <a:ext cx="10415648" cy="865936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Data</a:t>
            </a:r>
          </a:p>
          <a:p>
            <a:r>
              <a:rPr lang="en-US" sz="2000" i="1" dirty="0"/>
              <a:t>Synthetic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183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7C451-EE80-AFF4-EE3F-744B5B1A6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2E3F890-7072-592E-275E-7553EB8FE2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61342" y="290537"/>
            <a:ext cx="8483096" cy="600886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2DF3BD9-783E-1D04-1D16-3ADF3FA83BD9}"/>
              </a:ext>
            </a:extLst>
          </p:cNvPr>
          <p:cNvSpPr txBox="1">
            <a:spLocks/>
          </p:cNvSpPr>
          <p:nvPr/>
        </p:nvSpPr>
        <p:spPr>
          <a:xfrm>
            <a:off x="938151" y="558603"/>
            <a:ext cx="10415648" cy="865936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Data</a:t>
            </a:r>
          </a:p>
          <a:p>
            <a:r>
              <a:rPr lang="en-US" sz="2000" i="1" dirty="0"/>
              <a:t>Synthetic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8D5909-6477-3048-D032-85926AD56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99" y="2449341"/>
            <a:ext cx="2695228" cy="8659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33F74B-9946-9608-1A37-059AE0AB1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399" y="3372072"/>
            <a:ext cx="2695228" cy="239092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6F02A68-6E95-FA47-ECB3-7633BB0DA961}"/>
              </a:ext>
            </a:extLst>
          </p:cNvPr>
          <p:cNvSpPr txBox="1"/>
          <p:nvPr/>
        </p:nvSpPr>
        <p:spPr>
          <a:xfrm>
            <a:off x="298979" y="1613774"/>
            <a:ext cx="2579648" cy="646331"/>
          </a:xfrm>
          <a:prstGeom prst="rect">
            <a:avLst/>
          </a:prstGeom>
          <a:noFill/>
          <a:ln w="12700"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Example </a:t>
            </a:r>
            <a:r>
              <a:rPr lang="en-US" dirty="0"/>
              <a:t>of a synthetic diagrams and stats</a:t>
            </a:r>
          </a:p>
        </p:txBody>
      </p:sp>
    </p:spTree>
    <p:extLst>
      <p:ext uri="{BB962C8B-B14F-4D97-AF65-F5344CB8AC3E}">
        <p14:creationId xmlns:p14="http://schemas.microsoft.com/office/powerpoint/2010/main" val="2463446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13165-EF2D-FB36-5444-48A58A8A8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29495-8782-8C74-0249-DDCA5F47C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150" y="1626669"/>
            <a:ext cx="10415649" cy="4464570"/>
          </a:xfrm>
        </p:spPr>
        <p:txBody>
          <a:bodyPr/>
          <a:lstStyle/>
          <a:p>
            <a:r>
              <a:rPr lang="en-US" dirty="0"/>
              <a:t>Collected from NRC</a:t>
            </a:r>
          </a:p>
          <a:p>
            <a:pPr marL="0" indent="0">
              <a:buNone/>
            </a:pPr>
            <a:r>
              <a:rPr lang="en-US" dirty="0"/>
              <a:t>(US Nuclear Regulatory </a:t>
            </a:r>
          </a:p>
          <a:p>
            <a:pPr marL="0" indent="0">
              <a:buNone/>
            </a:pPr>
            <a:r>
              <a:rPr lang="en-US" dirty="0"/>
              <a:t>Commission) database</a:t>
            </a:r>
          </a:p>
          <a:p>
            <a:endParaRPr lang="en-US" dirty="0"/>
          </a:p>
          <a:p>
            <a:r>
              <a:rPr lang="en-US" dirty="0"/>
              <a:t>Partially human labeled</a:t>
            </a:r>
          </a:p>
          <a:p>
            <a:endParaRPr lang="en-US" dirty="0"/>
          </a:p>
          <a:p>
            <a:r>
              <a:rPr lang="en-US" dirty="0"/>
              <a:t>Ground truth connectivity matrix </a:t>
            </a:r>
          </a:p>
          <a:p>
            <a:pPr marL="0" indent="0">
              <a:buNone/>
            </a:pPr>
            <a:r>
              <a:rPr lang="en-US" dirty="0"/>
              <a:t>derived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05A537A-5B18-F404-8867-F307D424344A}"/>
              </a:ext>
            </a:extLst>
          </p:cNvPr>
          <p:cNvSpPr txBox="1">
            <a:spLocks/>
          </p:cNvSpPr>
          <p:nvPr/>
        </p:nvSpPr>
        <p:spPr>
          <a:xfrm>
            <a:off x="938151" y="558603"/>
            <a:ext cx="10415648" cy="865936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Data</a:t>
            </a:r>
          </a:p>
          <a:p>
            <a:r>
              <a:rPr lang="en-US" sz="2000" i="1" dirty="0"/>
              <a:t>Real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7B163C-FD11-8CA6-40BF-CBD8596D7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013" y="1424539"/>
            <a:ext cx="6723052" cy="414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290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B7964-75F2-C988-649B-04DD5CCD5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92972E6-CCC2-6A5E-4E59-DF471B887E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8213" y="1856216"/>
            <a:ext cx="10415587" cy="400599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81BF937-DB92-479C-DAF7-C1E5DDE5B9F8}"/>
              </a:ext>
            </a:extLst>
          </p:cNvPr>
          <p:cNvSpPr txBox="1">
            <a:spLocks/>
          </p:cNvSpPr>
          <p:nvPr/>
        </p:nvSpPr>
        <p:spPr>
          <a:xfrm>
            <a:off x="938151" y="558603"/>
            <a:ext cx="10415648" cy="865936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Results</a:t>
            </a:r>
          </a:p>
          <a:p>
            <a:r>
              <a:rPr lang="en-US" sz="2000" i="1" dirty="0"/>
              <a:t>Comparison among input configurations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839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13C17-3499-F160-B793-36C2DEF88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43386-0EB3-2064-6C18-1197E4743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150" y="1626669"/>
            <a:ext cx="10415649" cy="446457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Confusing/unrealistic overlaps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Cluttered wires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B983DB5-0304-CC0A-6766-7E9AD40CF8D9}"/>
              </a:ext>
            </a:extLst>
          </p:cNvPr>
          <p:cNvSpPr txBox="1">
            <a:spLocks/>
          </p:cNvSpPr>
          <p:nvPr/>
        </p:nvSpPr>
        <p:spPr>
          <a:xfrm>
            <a:off x="938151" y="558603"/>
            <a:ext cx="10415648" cy="865936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Results</a:t>
            </a:r>
          </a:p>
          <a:p>
            <a:r>
              <a:rPr lang="en-US" sz="2000" i="1" dirty="0"/>
              <a:t>Where it struggles?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26D0A48B-8A50-0695-68FB-29344E5547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210" r="21814"/>
          <a:stretch>
            <a:fillRect/>
          </a:stretch>
        </p:blipFill>
        <p:spPr>
          <a:xfrm>
            <a:off x="5197832" y="1794075"/>
            <a:ext cx="6527322" cy="1824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4D2CCC-0BB0-986B-6450-C5168CA718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60" t="10154" r="8863"/>
          <a:stretch>
            <a:fillRect/>
          </a:stretch>
        </p:blipFill>
        <p:spPr>
          <a:xfrm>
            <a:off x="2233914" y="3390472"/>
            <a:ext cx="2222339" cy="2181314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050DD7-0147-CB7C-6E86-F1FF814AF7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6894" y="4536559"/>
            <a:ext cx="3004362" cy="1960567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BB3E34B-FA03-6A63-3F22-EA118850C80D}"/>
              </a:ext>
            </a:extLst>
          </p:cNvPr>
          <p:cNvSpPr/>
          <p:nvPr/>
        </p:nvSpPr>
        <p:spPr>
          <a:xfrm>
            <a:off x="7378700" y="2233083"/>
            <a:ext cx="215900" cy="40005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314E06-5D98-4AFA-7430-3CB94117B0E9}"/>
              </a:ext>
            </a:extLst>
          </p:cNvPr>
          <p:cNvSpPr/>
          <p:nvPr/>
        </p:nvSpPr>
        <p:spPr>
          <a:xfrm>
            <a:off x="7594600" y="2660638"/>
            <a:ext cx="264583" cy="200025"/>
          </a:xfrm>
          <a:prstGeom prst="rect">
            <a:avLst/>
          </a:prstGeom>
          <a:solidFill>
            <a:srgbClr val="FFC000">
              <a:alpha val="10196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3CBE864-D7D6-F69B-161E-86E61FD57939}"/>
              </a:ext>
            </a:extLst>
          </p:cNvPr>
          <p:cNvCxnSpPr>
            <a:cxnSpLocks/>
            <a:stCxn id="9" idx="1"/>
            <a:endCxn id="5" idx="0"/>
          </p:cNvCxnSpPr>
          <p:nvPr/>
        </p:nvCxnSpPr>
        <p:spPr>
          <a:xfrm flipH="1">
            <a:off x="3345084" y="2433108"/>
            <a:ext cx="4033616" cy="9573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34F937-5E93-7C69-4E0D-B462C82D50D9}"/>
              </a:ext>
            </a:extLst>
          </p:cNvPr>
          <p:cNvCxnSpPr>
            <a:cxnSpLocks/>
            <a:stCxn id="11" idx="2"/>
            <a:endCxn id="8" idx="0"/>
          </p:cNvCxnSpPr>
          <p:nvPr/>
        </p:nvCxnSpPr>
        <p:spPr>
          <a:xfrm flipH="1">
            <a:off x="6519075" y="2860663"/>
            <a:ext cx="1207817" cy="1675896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869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18F34-EA26-EF23-6EF8-38C8183B5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6F64A39-8775-CD07-0211-F7054B6408FC}"/>
              </a:ext>
            </a:extLst>
          </p:cNvPr>
          <p:cNvSpPr txBox="1">
            <a:spLocks/>
          </p:cNvSpPr>
          <p:nvPr/>
        </p:nvSpPr>
        <p:spPr>
          <a:xfrm>
            <a:off x="938151" y="558603"/>
            <a:ext cx="10415648" cy="865936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Results</a:t>
            </a:r>
          </a:p>
          <a:p>
            <a:r>
              <a:rPr lang="en-US" sz="2000" i="1" dirty="0"/>
              <a:t>Single vs. multi-agent performance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3021F789-A3DB-CBC5-BDE8-08BD69A907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4668" y="1739900"/>
            <a:ext cx="870267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4862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6201B-733E-9718-409F-1ECB5CB61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4252D69-57CC-0541-FC84-933A5FEAB8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5707" y="1382441"/>
            <a:ext cx="10338778" cy="491695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C381979-C3CD-FC95-3E78-B6C99CCCF1A0}"/>
              </a:ext>
            </a:extLst>
          </p:cNvPr>
          <p:cNvSpPr txBox="1">
            <a:spLocks/>
          </p:cNvSpPr>
          <p:nvPr/>
        </p:nvSpPr>
        <p:spPr>
          <a:xfrm>
            <a:off x="938151" y="558603"/>
            <a:ext cx="10415648" cy="865936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Results</a:t>
            </a:r>
          </a:p>
          <a:p>
            <a:r>
              <a:rPr lang="en-US" sz="2000" i="1" dirty="0"/>
              <a:t>Interactive dashboard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872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AE0CC-05DD-9EB5-7ADE-69677FFED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1A8ACB-D338-A66E-565C-9152EE76B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150" y="1299411"/>
            <a:ext cx="10415649" cy="4791828"/>
          </a:xfrm>
        </p:spPr>
        <p:txBody>
          <a:bodyPr/>
          <a:lstStyle/>
          <a:p>
            <a:r>
              <a:rPr lang="en-US" dirty="0"/>
              <a:t>Multi-agent systems are high consumers of token. A confidence-based thresholding in each step of the extractions can reduce the token consumption</a:t>
            </a:r>
          </a:p>
          <a:p>
            <a:endParaRPr lang="en-US" dirty="0"/>
          </a:p>
          <a:p>
            <a:r>
              <a:rPr lang="en-US" dirty="0"/>
              <a:t>Some highly complex real diagrams have been excluded. They can be excessively challenging to label by human and extract by AI agents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B5E6703-C4F3-88BE-8708-74641F542027}"/>
              </a:ext>
            </a:extLst>
          </p:cNvPr>
          <p:cNvSpPr txBox="1">
            <a:spLocks/>
          </p:cNvSpPr>
          <p:nvPr/>
        </p:nvSpPr>
        <p:spPr>
          <a:xfrm>
            <a:off x="938151" y="558603"/>
            <a:ext cx="10415648" cy="865936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>
                <a:solidFill>
                  <a:schemeClr val="tx1"/>
                </a:solidFill>
              </a:rPr>
              <a:t>Limitations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7735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977F04C-3B5D-6F27-93A3-48EB691F4277}"/>
              </a:ext>
            </a:extLst>
          </p:cNvPr>
          <p:cNvSpPr txBox="1"/>
          <p:nvPr/>
        </p:nvSpPr>
        <p:spPr>
          <a:xfrm>
            <a:off x="497711" y="6076709"/>
            <a:ext cx="9553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badi" panose="020F0502020204030204" pitchFamily="34" charset="0"/>
              </a:rPr>
              <a:t>www.inl.gov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EA0B78-1DE1-AFA7-7B22-9899DFECA0B7}"/>
              </a:ext>
            </a:extLst>
          </p:cNvPr>
          <p:cNvSpPr txBox="1"/>
          <p:nvPr/>
        </p:nvSpPr>
        <p:spPr>
          <a:xfrm>
            <a:off x="4070428" y="1262175"/>
            <a:ext cx="40511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>
                <a:solidFill>
                  <a:schemeClr val="tx2"/>
                </a:solidFill>
              </a:rPr>
              <a:t>Thank you</a:t>
            </a:r>
          </a:p>
          <a:p>
            <a:pPr algn="ctr"/>
            <a:endParaRPr lang="en-US" sz="2800" b="1" i="1" dirty="0">
              <a:solidFill>
                <a:schemeClr val="tx2"/>
              </a:solidFill>
            </a:endParaRPr>
          </a:p>
          <a:p>
            <a:pPr algn="ctr"/>
            <a:r>
              <a:rPr lang="en-US" sz="2800" b="1" i="1" dirty="0">
                <a:solidFill>
                  <a:schemeClr val="tx2"/>
                </a:solidFill>
              </a:rPr>
              <a:t>Questions?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AC07E3E-8A96-42A8-E639-E6D4CDFEF8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430" t="7661" r="8627" b="6109"/>
          <a:stretch>
            <a:fillRect/>
          </a:stretch>
        </p:blipFill>
        <p:spPr>
          <a:xfrm>
            <a:off x="5534526" y="3772300"/>
            <a:ext cx="1120274" cy="116465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34AE5E7-BA3E-9283-EFF4-6A9866E3BF3D}"/>
              </a:ext>
            </a:extLst>
          </p:cNvPr>
          <p:cNvSpPr txBox="1"/>
          <p:nvPr/>
        </p:nvSpPr>
        <p:spPr>
          <a:xfrm>
            <a:off x="4944348" y="4875997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asiful-arefeen.com</a:t>
            </a:r>
          </a:p>
        </p:txBody>
      </p:sp>
    </p:spTree>
    <p:extLst>
      <p:ext uri="{BB962C8B-B14F-4D97-AF65-F5344CB8AC3E}">
        <p14:creationId xmlns:p14="http://schemas.microsoft.com/office/powerpoint/2010/main" val="1665996140"/>
      </p:ext>
    </p:extLst>
  </p:cSld>
  <p:clrMapOvr>
    <a:masterClrMapping/>
  </p:clrMapOvr>
</p:sld>
</file>

<file path=ppt/theme/theme1.xml><?xml version="1.0" encoding="utf-8"?>
<a:theme xmlns:a="http://schemas.openxmlformats.org/drawingml/2006/main" name="INL 2020">
  <a:themeElements>
    <a:clrScheme name="INL 2020">
      <a:dk1>
        <a:srgbClr val="000000"/>
      </a:dk1>
      <a:lt1>
        <a:srgbClr val="FFFFFF"/>
      </a:lt1>
      <a:dk2>
        <a:srgbClr val="06509D"/>
      </a:dk2>
      <a:lt2>
        <a:srgbClr val="2CA8E1"/>
      </a:lt2>
      <a:accent1>
        <a:srgbClr val="8EC423"/>
      </a:accent1>
      <a:accent2>
        <a:srgbClr val="2CA8E1"/>
      </a:accent2>
      <a:accent3>
        <a:srgbClr val="832369"/>
      </a:accent3>
      <a:accent4>
        <a:srgbClr val="CF1D4C"/>
      </a:accent4>
      <a:accent5>
        <a:srgbClr val="F78E20"/>
      </a:accent5>
      <a:accent6>
        <a:srgbClr val="59595C"/>
      </a:accent6>
      <a:hlink>
        <a:srgbClr val="7F7F7F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L_2022_hexDark_wide-WEB" id="{BFCE2894-AEF1-8B46-9681-589859762878}" vid="{2C3C1B24-8270-DB49-B9E8-13EE0CF6AED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3797F432E2A042A124C0139981475A" ma:contentTypeVersion="14" ma:contentTypeDescription="Create a new document." ma:contentTypeScope="" ma:versionID="f98a91b6c1e71bbba55439f0a80a0573">
  <xsd:schema xmlns:xsd="http://www.w3.org/2001/XMLSchema" xmlns:xs="http://www.w3.org/2001/XMLSchema" xmlns:p="http://schemas.microsoft.com/office/2006/metadata/properties" xmlns:ns2="2391d807-f94f-4c4f-bb14-493106c624c2" xmlns:ns3="42ea9b75-b306-4826-8769-4c6ad6718b67" targetNamespace="http://schemas.microsoft.com/office/2006/metadata/properties" ma:root="true" ma:fieldsID="e10204a60157ce1d68d66ae7a68b8f6a" ns2:_="" ns3:_="">
    <xsd:import namespace="2391d807-f94f-4c4f-bb14-493106c624c2"/>
    <xsd:import namespace="42ea9b75-b306-4826-8769-4c6ad6718b6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91d807-f94f-4c4f-bb14-493106c624c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list="UserInfo" ma:SearchPeopleOnly="false" ma:internalName="SharedWithUsers" ma:readOnly="fals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cf76f155ced4ddcb4097134ff3c332f" ma:index="10" nillable="true" ma:taxonomy="true" ma:internalName="lcf76f155ced4ddcb4097134ff3c332f" ma:taxonomyFieldName="MediaServiceImageTags" ma:displayName="Image Tags" ma:readOnly="false" ma:fieldId="{5cf76f15-5ced-4ddc-b409-7134ff3c332f}" ma:taxonomyMulti="true" ma:sspId="0b78db39-37aa-4e28-bb7e-9642684d42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ea9b75-b306-4826-8769-4c6ad6718b67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hidden="true" ma:list="{2721504a-65bf-41e8-8385-5761431a3c1d}" ma:internalName="TaxCatchAll" ma:showField="CatchAllData" ma:web="42ea9b75-b306-4826-8769-4c6ad6718b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391d807-f94f-4c4f-bb14-493106c624c2">
      <UserInfo>
        <DisplayName/>
        <AccountId xsi:nil="true"/>
        <AccountType/>
      </UserInfo>
    </SharedWithUsers>
    <TaxCatchAll xmlns="42ea9b75-b306-4826-8769-4c6ad6718b67" xsi:nil="true"/>
    <lcf76f155ced4ddcb4097134ff3c332f xmlns="2391d807-f94f-4c4f-bb14-493106c624c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66F687-86D8-437A-89D4-2FE37FABFF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91d807-f94f-4c4f-bb14-493106c624c2"/>
    <ds:schemaRef ds:uri="42ea9b75-b306-4826-8769-4c6ad6718b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A68D4D-9402-4485-B11D-8DDDCEB2E4C5}">
  <ds:schemaRefs>
    <ds:schemaRef ds:uri="http://schemas.microsoft.com/office/2006/metadata/properties"/>
    <ds:schemaRef ds:uri="http://schemas.microsoft.com/office/infopath/2007/PartnerControls"/>
    <ds:schemaRef ds:uri="2391d807-f94f-4c4f-bb14-493106c624c2"/>
    <ds:schemaRef ds:uri="42ea9b75-b306-4826-8769-4c6ad6718b67"/>
  </ds:schemaRefs>
</ds:datastoreItem>
</file>

<file path=customXml/itemProps3.xml><?xml version="1.0" encoding="utf-8"?>
<ds:datastoreItem xmlns:ds="http://schemas.openxmlformats.org/officeDocument/2006/customXml" ds:itemID="{0322932C-873F-4D0F-B9E0-AE16472CDC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INL_2022_hexDark_wide</Template>
  <TotalTime>13504</TotalTime>
  <Words>510</Words>
  <Application>Microsoft Office PowerPoint</Application>
  <PresentationFormat>Widescreen</PresentationFormat>
  <Paragraphs>98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Abadi</vt:lpstr>
      <vt:lpstr>Arial</vt:lpstr>
      <vt:lpstr>Arial Narrow</vt:lpstr>
      <vt:lpstr>Calibri</vt:lpstr>
      <vt:lpstr>Myriad Pro Cond</vt:lpstr>
      <vt:lpstr>Times New Roman</vt:lpstr>
      <vt:lpstr>INL 2020</vt:lpstr>
      <vt:lpstr>PowerPoint Presentation</vt:lpstr>
      <vt:lpstr>About 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Asiful Arefeen</dc:creator>
  <cp:keywords/>
  <dc:description/>
  <cp:lastModifiedBy>Asiful Arefeen</cp:lastModifiedBy>
  <cp:revision>11</cp:revision>
  <dcterms:created xsi:type="dcterms:W3CDTF">2026-07-31T14:40:29Z</dcterms:created>
  <dcterms:modified xsi:type="dcterms:W3CDTF">2026-08-17T16:34:46Z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0x010100803797F432E2A042A124C0139981475A</vt:lpwstr>
  </property>
  <property fmtid="{D5CDD505-2E9C-101B-9397-08002B2CF9AE}" pid="3" name="Order">
    <vt:r8>72900</vt:r8>
  </property>
</Properties>
</file>